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8288000" cy="10287000"/>
  <p:notesSz cx="6858000" cy="9144000"/>
  <p:embeddedFontLst>
    <p:embeddedFont>
      <p:font typeface="Montserrat Bold" charset="1" panose="00000800000000000000"/>
      <p:regular r:id="rId29"/>
    </p:embeddedFont>
    <p:embeddedFont>
      <p:font typeface="Montserrat Semi-Bold" charset="1" panose="00000700000000000000"/>
      <p:regular r:id="rId30"/>
    </p:embeddedFont>
    <p:embeddedFont>
      <p:font typeface="Open Sans Bold" charset="1" panose="020B0806030504020204"/>
      <p:regular r:id="rId31"/>
    </p:embeddedFont>
    <p:embeddedFont>
      <p:font typeface="Montserrat" charset="1" panose="00000500000000000000"/>
      <p:regular r:id="rId32"/>
    </p:embeddedFont>
    <p:embeddedFont>
      <p:font typeface="Montserrat Medium" charset="1" panose="00000600000000000000"/>
      <p:regular r:id="rId33"/>
    </p:embeddedFont>
    <p:embeddedFont>
      <p:font typeface="Montserrat Ultra-Bold" charset="1" panose="00000900000000000000"/>
      <p:regular r:id="rId34"/>
    </p:embeddedFont>
    <p:embeddedFont>
      <p:font typeface="Montserrat Light" charset="1" panose="00000400000000000000"/>
      <p:regular r:id="rId35"/>
    </p:embeddedFont>
    <p:embeddedFont>
      <p:font typeface="League Spartan" charset="1" panose="00000800000000000000"/>
      <p:regular r:id="rId36"/>
    </p:embeddedFont>
    <p:embeddedFont>
      <p:font typeface="Gotham 2" charset="1" panose="0000000000000000000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Relationship Id="rId3" Target="../media/image33.png" Type="http://schemas.openxmlformats.org/officeDocument/2006/relationships/image"/><Relationship Id="rId4" Target="../media/image34.svg" Type="http://schemas.openxmlformats.org/officeDocument/2006/relationships/image"/><Relationship Id="rId5" Target="../media/image29.png" Type="http://schemas.openxmlformats.org/officeDocument/2006/relationships/image"/><Relationship Id="rId6" Target="../media/image30.svg" Type="http://schemas.openxmlformats.org/officeDocument/2006/relationships/image"/><Relationship Id="rId7" Target="../media/image35.png" Type="http://schemas.openxmlformats.org/officeDocument/2006/relationships/image"/><Relationship Id="rId8" Target="../media/image36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Relationship Id="rId3" Target="../media/image39.jpeg" Type="http://schemas.openxmlformats.org/officeDocument/2006/relationships/image"/><Relationship Id="rId4" Target="../media/image40.jpeg" Type="http://schemas.openxmlformats.org/officeDocument/2006/relationships/image"/><Relationship Id="rId5" Target="../media/image29.png" Type="http://schemas.openxmlformats.org/officeDocument/2006/relationships/image"/><Relationship Id="rId6" Target="../media/image30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mailto:service.orientation@univ-smb.fr" TargetMode="External" Type="http://schemas.openxmlformats.org/officeDocument/2006/relationships/hyperlink"/><Relationship Id="rId4" Target="mailto:baip@univ-smb.fr" TargetMode="External" Type="http://schemas.openxmlformats.org/officeDocument/2006/relationships/hyperlink"/><Relationship Id="rId5" Target="../media/image29.png" Type="http://schemas.openxmlformats.org/officeDocument/2006/relationships/image"/><Relationship Id="rId6" Target="../media/image30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1.svg" Type="http://schemas.openxmlformats.org/officeDocument/2006/relationships/image"/><Relationship Id="rId2" Target="../media/image43.png" Type="http://schemas.openxmlformats.org/officeDocument/2006/relationships/image"/><Relationship Id="rId3" Target="../media/image44.png" Type="http://schemas.openxmlformats.org/officeDocument/2006/relationships/image"/><Relationship Id="rId4" Target="../media/image45.svg" Type="http://schemas.openxmlformats.org/officeDocument/2006/relationships/image"/><Relationship Id="rId5" Target="../media/image46.png" Type="http://schemas.openxmlformats.org/officeDocument/2006/relationships/image"/><Relationship Id="rId6" Target="../media/image47.svg" Type="http://schemas.openxmlformats.org/officeDocument/2006/relationships/image"/><Relationship Id="rId7" Target="../media/image48.png" Type="http://schemas.openxmlformats.org/officeDocument/2006/relationships/image"/><Relationship Id="rId8" Target="../media/image49.svg" Type="http://schemas.openxmlformats.org/officeDocument/2006/relationships/image"/><Relationship Id="rId9" Target="../media/image50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mailto:Scolarite.droitlea@univ-smb.fr" TargetMode="External" Type="http://schemas.openxmlformats.org/officeDocument/2006/relationships/hyperlink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11.png" Type="http://schemas.openxmlformats.org/officeDocument/2006/relationships/image"/><Relationship Id="rId9" Target="../media/image12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jpeg" Type="http://schemas.openxmlformats.org/officeDocument/2006/relationships/image"/><Relationship Id="rId3" Target="../media/image53.png" Type="http://schemas.openxmlformats.org/officeDocument/2006/relationships/image"/><Relationship Id="rId4" Target="../media/image54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https://www.fac-droit.univ-smb.fr/fr/espace-numerique/" TargetMode="External" Type="http://schemas.openxmlformats.org/officeDocument/2006/relationships/hyperlink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svg" Type="http://schemas.openxmlformats.org/officeDocument/2006/relationships/image"/><Relationship Id="rId2" Target="../media/image4.jpeg" Type="http://schemas.openxmlformats.org/officeDocument/2006/relationships/image"/><Relationship Id="rId3" Target="../media/image3.pn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5.svg" Type="http://schemas.openxmlformats.org/officeDocument/2006/relationships/image"/><Relationship Id="rId2" Target="../media/image58.png" Type="http://schemas.openxmlformats.org/officeDocument/2006/relationships/image"/><Relationship Id="rId3" Target="../media/image59.svg" Type="http://schemas.openxmlformats.org/officeDocument/2006/relationships/image"/><Relationship Id="rId4" Target="../media/image3.png" Type="http://schemas.openxmlformats.org/officeDocument/2006/relationships/image"/><Relationship Id="rId5" Target="../media/image60.png" Type="http://schemas.openxmlformats.org/officeDocument/2006/relationships/image"/><Relationship Id="rId6" Target="../media/image61.svg" Type="http://schemas.openxmlformats.org/officeDocument/2006/relationships/image"/><Relationship Id="rId7" Target="../media/image62.png" Type="http://schemas.openxmlformats.org/officeDocument/2006/relationships/image"/><Relationship Id="rId8" Target="../media/image63.svg" Type="http://schemas.openxmlformats.org/officeDocument/2006/relationships/image"/><Relationship Id="rId9" Target="../media/image6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svg" Type="http://schemas.openxmlformats.org/officeDocument/2006/relationships/image"/><Relationship Id="rId2" Target="../media/image19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Relationship Id="rId7" Target="../media/image24.png" Type="http://schemas.openxmlformats.org/officeDocument/2006/relationships/image"/><Relationship Id="rId8" Target="../media/image25.svg" Type="http://schemas.openxmlformats.org/officeDocument/2006/relationships/image"/><Relationship Id="rId9" Target="../media/image2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Relationship Id="rId5" Target="mailto:contact.sports@univ-smb.fr" TargetMode="External" Type="http://schemas.openxmlformats.org/officeDocument/2006/relationships/hyperlink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989" r="0" b="-898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208388" y="0"/>
            <a:ext cx="23496388" cy="10287000"/>
          </a:xfrm>
          <a:custGeom>
            <a:avLst/>
            <a:gdLst/>
            <a:ahLst/>
            <a:cxnLst/>
            <a:rect r="r" b="b" t="t" l="l"/>
            <a:pathLst>
              <a:path h="10287000" w="23496388">
                <a:moveTo>
                  <a:pt x="0" y="0"/>
                </a:moveTo>
                <a:lnTo>
                  <a:pt x="23496388" y="0"/>
                </a:lnTo>
                <a:lnTo>
                  <a:pt x="234963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6231" r="0" b="-26231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8438886" y="1543947"/>
            <a:ext cx="7985355" cy="7495278"/>
            <a:chOff x="0" y="0"/>
            <a:chExt cx="4189053" cy="39319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89053" cy="3931963"/>
            </a:xfrm>
            <a:custGeom>
              <a:avLst/>
              <a:gdLst/>
              <a:ahLst/>
              <a:cxnLst/>
              <a:rect r="r" b="b" t="t" l="l"/>
              <a:pathLst>
                <a:path h="3931963" w="4189053">
                  <a:moveTo>
                    <a:pt x="0" y="0"/>
                  </a:moveTo>
                  <a:lnTo>
                    <a:pt x="4189053" y="0"/>
                  </a:lnTo>
                  <a:lnTo>
                    <a:pt x="4189053" y="3931963"/>
                  </a:lnTo>
                  <a:lnTo>
                    <a:pt x="0" y="3931963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3238804" y="6468396"/>
            <a:ext cx="18288000" cy="1647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13"/>
              </a:lnSpc>
            </a:pPr>
            <a:r>
              <a:rPr lang="en-US" sz="5427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Rentrée </a:t>
            </a:r>
          </a:p>
          <a:p>
            <a:pPr algn="ctr">
              <a:lnSpc>
                <a:spcPts val="6513"/>
              </a:lnSpc>
            </a:pPr>
            <a:r>
              <a:rPr lang="en-US" sz="5427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2024-2025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341534" y="3156000"/>
            <a:ext cx="5739640" cy="2484322"/>
          </a:xfrm>
          <a:custGeom>
            <a:avLst/>
            <a:gdLst/>
            <a:ahLst/>
            <a:cxnLst/>
            <a:rect r="r" b="b" t="t" l="l"/>
            <a:pathLst>
              <a:path h="2484322" w="5739640">
                <a:moveTo>
                  <a:pt x="0" y="0"/>
                </a:moveTo>
                <a:lnTo>
                  <a:pt x="5739641" y="0"/>
                </a:lnTo>
                <a:lnTo>
                  <a:pt x="5739641" y="2484322"/>
                </a:lnTo>
                <a:lnTo>
                  <a:pt x="0" y="24843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6983519"/>
            <a:ext cx="18288000" cy="4225837"/>
            <a:chOff x="0" y="0"/>
            <a:chExt cx="24384000" cy="5634449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22251" r="0" b="28453"/>
            <a:stretch>
              <a:fillRect/>
            </a:stretch>
          </p:blipFill>
          <p:spPr>
            <a:xfrm flipH="false" flipV="false">
              <a:off x="0" y="0"/>
              <a:ext cx="24384000" cy="5634449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819013" y="4265161"/>
            <a:ext cx="6943488" cy="706973"/>
          </a:xfrm>
          <a:custGeom>
            <a:avLst/>
            <a:gdLst/>
            <a:ahLst/>
            <a:cxnLst/>
            <a:rect r="r" b="b" t="t" l="l"/>
            <a:pathLst>
              <a:path h="706973" w="6943488">
                <a:moveTo>
                  <a:pt x="0" y="0"/>
                </a:moveTo>
                <a:lnTo>
                  <a:pt x="6943488" y="0"/>
                </a:lnTo>
                <a:lnTo>
                  <a:pt x="6943488" y="706974"/>
                </a:lnTo>
                <a:lnTo>
                  <a:pt x="0" y="7069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 flipV="true">
            <a:off x="9827505" y="1584816"/>
            <a:ext cx="0" cy="4960553"/>
          </a:xfrm>
          <a:prstGeom prst="line">
            <a:avLst/>
          </a:prstGeom>
          <a:ln cap="flat" w="57150">
            <a:solidFill>
              <a:srgbClr val="4D4D4D">
                <a:alpha val="10980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0227555" y="3402920"/>
            <a:ext cx="439943" cy="314009"/>
          </a:xfrm>
          <a:custGeom>
            <a:avLst/>
            <a:gdLst/>
            <a:ahLst/>
            <a:cxnLst/>
            <a:rect r="r" b="b" t="t" l="l"/>
            <a:pathLst>
              <a:path h="314009" w="439943">
                <a:moveTo>
                  <a:pt x="0" y="0"/>
                </a:moveTo>
                <a:lnTo>
                  <a:pt x="439943" y="0"/>
                </a:lnTo>
                <a:lnTo>
                  <a:pt x="439943" y="314009"/>
                </a:lnTo>
                <a:lnTo>
                  <a:pt x="0" y="3140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174105" y="1918469"/>
            <a:ext cx="493392" cy="485375"/>
          </a:xfrm>
          <a:custGeom>
            <a:avLst/>
            <a:gdLst/>
            <a:ahLst/>
            <a:cxnLst/>
            <a:rect r="r" b="b" t="t" l="l"/>
            <a:pathLst>
              <a:path h="485375" w="493392">
                <a:moveTo>
                  <a:pt x="0" y="0"/>
                </a:moveTo>
                <a:lnTo>
                  <a:pt x="493393" y="0"/>
                </a:lnTo>
                <a:lnTo>
                  <a:pt x="493393" y="485375"/>
                </a:lnTo>
                <a:lnTo>
                  <a:pt x="0" y="4853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47588" y="1527666"/>
            <a:ext cx="3062164" cy="916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23"/>
              </a:lnSpc>
            </a:pPr>
            <a:r>
              <a:rPr lang="en-US" sz="6721" spc="-309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Soutien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47588" y="2713711"/>
            <a:ext cx="8979917" cy="1027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69"/>
              </a:lnSpc>
            </a:pPr>
            <a:r>
              <a:rPr lang="en-US" sz="2779" spc="27">
                <a:solidFill>
                  <a:srgbClr val="E7344C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Vous avez des difficultés liées à votre situation sociale, financière, de santé, ou autre 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832548" y="1842269"/>
            <a:ext cx="7096357" cy="3864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49"/>
              </a:lnSpc>
            </a:pPr>
            <a:r>
              <a:rPr lang="en-US" sz="2566" spc="25">
                <a:solidFill>
                  <a:srgbClr val="545454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Un seul numéro d’appel :</a:t>
            </a:r>
            <a:r>
              <a:rPr lang="en-US" sz="2566" spc="25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66" spc="25">
                <a:solidFill>
                  <a:srgbClr val="E7344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04 79 75 94 15</a:t>
            </a:r>
            <a:r>
              <a:rPr lang="en-US" sz="2566" spc="25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 accessible les jours ouvrés de </a:t>
            </a:r>
            <a:r>
              <a:rPr lang="en-US" sz="2566" spc="25">
                <a:solidFill>
                  <a:srgbClr val="5454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8h30 à 12h.</a:t>
            </a:r>
          </a:p>
          <a:p>
            <a:pPr algn="l">
              <a:lnSpc>
                <a:spcPts val="3849"/>
              </a:lnSpc>
            </a:pPr>
          </a:p>
          <a:p>
            <a:pPr algn="l">
              <a:lnSpc>
                <a:spcPts val="3849"/>
              </a:lnSpc>
            </a:pPr>
            <a:r>
              <a:rPr lang="en-US" sz="2566" spc="25">
                <a:solidFill>
                  <a:srgbClr val="545454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Une adresse mail : </a:t>
            </a:r>
            <a:r>
              <a:rPr lang="en-US" sz="2566" spc="25">
                <a:solidFill>
                  <a:srgbClr val="E7344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soutien.etudiant@univ-smb.fr</a:t>
            </a:r>
            <a:r>
              <a:rPr lang="en-US" sz="2566" spc="25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, afin de faciliter votre prise en charge, vous devez indiquer </a:t>
            </a:r>
            <a:r>
              <a:rPr lang="en-US" sz="2566" spc="25">
                <a:solidFill>
                  <a:srgbClr val="54545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votre nom/prénom/campus/formation/numéro de téléphone.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71600" y="4356321"/>
            <a:ext cx="5878210" cy="448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19"/>
              </a:lnSpc>
            </a:pPr>
            <a:r>
              <a:rPr lang="en-US" sz="2479" spc="24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www.univ-smb.fr/espace-etudiant/</a:t>
            </a:r>
          </a:p>
        </p:txBody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5400000">
            <a:off x="-1232760" y="1043273"/>
            <a:ext cx="2056188" cy="1780658"/>
            <a:chOff x="0" y="0"/>
            <a:chExt cx="6350000" cy="54991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6106032"/>
            <a:ext cx="18288000" cy="5103324"/>
            <a:chOff x="0" y="0"/>
            <a:chExt cx="24384000" cy="6804433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29057" r="0" b="29057"/>
            <a:stretch>
              <a:fillRect/>
            </a:stretch>
          </p:blipFill>
          <p:spPr>
            <a:xfrm flipH="false" flipV="false">
              <a:off x="0" y="0"/>
              <a:ext cx="24384000" cy="6804433"/>
            </a:xfrm>
            <a:prstGeom prst="rect">
              <a:avLst/>
            </a:prstGeom>
          </p:spPr>
        </p:pic>
      </p:grpSp>
      <p:sp>
        <p:nvSpPr>
          <p:cNvPr name="AutoShape 4" id="4"/>
          <p:cNvSpPr/>
          <p:nvPr/>
        </p:nvSpPr>
        <p:spPr>
          <a:xfrm flipV="true">
            <a:off x="10275317" y="1718038"/>
            <a:ext cx="0" cy="3608444"/>
          </a:xfrm>
          <a:prstGeom prst="line">
            <a:avLst/>
          </a:prstGeom>
          <a:ln cap="flat" w="57150">
            <a:solidFill>
              <a:srgbClr val="4D4D4D">
                <a:alpha val="10980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0587256" y="2869050"/>
            <a:ext cx="439943" cy="314009"/>
          </a:xfrm>
          <a:custGeom>
            <a:avLst/>
            <a:gdLst/>
            <a:ahLst/>
            <a:cxnLst/>
            <a:rect r="r" b="b" t="t" l="l"/>
            <a:pathLst>
              <a:path h="314009" w="439943">
                <a:moveTo>
                  <a:pt x="0" y="0"/>
                </a:moveTo>
                <a:lnTo>
                  <a:pt x="439942" y="0"/>
                </a:lnTo>
                <a:lnTo>
                  <a:pt x="439942" y="314010"/>
                </a:lnTo>
                <a:lnTo>
                  <a:pt x="0" y="3140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2727281"/>
            <a:ext cx="8691538" cy="2599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69"/>
              </a:lnSpc>
            </a:pPr>
            <a:r>
              <a:rPr lang="en-US" sz="2779" spc="27">
                <a:solidFill>
                  <a:srgbClr val="545454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La Cellule d’Accueil et d’Accompagnement des étudiants en situation de handicap </a:t>
            </a:r>
            <a:r>
              <a:rPr lang="en-US" sz="2779" spc="27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coordonne le dispositif dédié aux étudiantes et étudiants à besoins spécifiques.</a:t>
            </a:r>
          </a:p>
          <a:p>
            <a:pPr algn="l">
              <a:lnSpc>
                <a:spcPts val="4169"/>
              </a:lnSpc>
            </a:pP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5400000">
            <a:off x="-1232760" y="1043273"/>
            <a:ext cx="2056188" cy="1780658"/>
            <a:chOff x="0" y="0"/>
            <a:chExt cx="6350000" cy="54991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847588" y="1527666"/>
            <a:ext cx="4131117" cy="916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23"/>
              </a:lnSpc>
            </a:pPr>
            <a:r>
              <a:rPr lang="en-US" sz="6721" spc="-309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Handicap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190686" y="2736806"/>
            <a:ext cx="6807979" cy="5099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99"/>
              </a:lnSpc>
            </a:pPr>
            <a:r>
              <a:rPr lang="en-US" sz="2866" spc="28">
                <a:solidFill>
                  <a:srgbClr val="545454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mission.handicap@univ-smb.fr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3633444" y="7342901"/>
            <a:ext cx="5128929" cy="3289539"/>
            <a:chOff x="0" y="0"/>
            <a:chExt cx="795518" cy="51022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795518" cy="510221"/>
            </a:xfrm>
            <a:custGeom>
              <a:avLst/>
              <a:gdLst/>
              <a:ahLst/>
              <a:cxnLst/>
              <a:rect r="r" b="b" t="t" l="l"/>
              <a:pathLst>
                <a:path h="510221" w="795518">
                  <a:moveTo>
                    <a:pt x="49812" y="0"/>
                  </a:moveTo>
                  <a:lnTo>
                    <a:pt x="745706" y="0"/>
                  </a:lnTo>
                  <a:cubicBezTo>
                    <a:pt x="758917" y="0"/>
                    <a:pt x="771587" y="5248"/>
                    <a:pt x="780929" y="14590"/>
                  </a:cubicBezTo>
                  <a:cubicBezTo>
                    <a:pt x="790270" y="23931"/>
                    <a:pt x="795518" y="36601"/>
                    <a:pt x="795518" y="49812"/>
                  </a:cubicBezTo>
                  <a:lnTo>
                    <a:pt x="795518" y="460409"/>
                  </a:lnTo>
                  <a:cubicBezTo>
                    <a:pt x="795518" y="473620"/>
                    <a:pt x="790270" y="486290"/>
                    <a:pt x="780929" y="495631"/>
                  </a:cubicBezTo>
                  <a:cubicBezTo>
                    <a:pt x="771587" y="504973"/>
                    <a:pt x="758917" y="510221"/>
                    <a:pt x="745706" y="510221"/>
                  </a:cubicBezTo>
                  <a:lnTo>
                    <a:pt x="49812" y="510221"/>
                  </a:lnTo>
                  <a:cubicBezTo>
                    <a:pt x="36601" y="510221"/>
                    <a:pt x="23931" y="504973"/>
                    <a:pt x="14590" y="495631"/>
                  </a:cubicBezTo>
                  <a:cubicBezTo>
                    <a:pt x="5248" y="486290"/>
                    <a:pt x="0" y="473620"/>
                    <a:pt x="0" y="460409"/>
                  </a:cubicBezTo>
                  <a:lnTo>
                    <a:pt x="0" y="49812"/>
                  </a:lnTo>
                  <a:cubicBezTo>
                    <a:pt x="0" y="36601"/>
                    <a:pt x="5248" y="23931"/>
                    <a:pt x="14590" y="14590"/>
                  </a:cubicBezTo>
                  <a:cubicBezTo>
                    <a:pt x="23931" y="5248"/>
                    <a:pt x="36601" y="0"/>
                    <a:pt x="49812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0"/>
              <a:ext cx="795518" cy="5102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4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4173537" y="7844671"/>
            <a:ext cx="4048741" cy="211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7"/>
              </a:lnSpc>
              <a:spcBef>
                <a:spcPct val="0"/>
              </a:spcBef>
            </a:pPr>
            <a:r>
              <a:rPr lang="en-US" sz="2331" spc="23">
                <a:solidFill>
                  <a:srgbClr val="E7344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+  D'infos : </a:t>
            </a:r>
            <a:r>
              <a:rPr lang="en-US" sz="2331" spc="23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https://www.univ-smb.fr/formation/amenagements-specifiques/etudiant-e-s-en-situation-de-handicap/ 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515378" y="-630170"/>
            <a:ext cx="8703164" cy="11311272"/>
            <a:chOff x="0" y="0"/>
            <a:chExt cx="9374538" cy="1218383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374539" cy="12183838"/>
            </a:xfrm>
            <a:custGeom>
              <a:avLst/>
              <a:gdLst/>
              <a:ahLst/>
              <a:cxnLst/>
              <a:rect r="r" b="b" t="t" l="l"/>
              <a:pathLst>
                <a:path h="12183838" w="9374539">
                  <a:moveTo>
                    <a:pt x="0" y="0"/>
                  </a:moveTo>
                  <a:lnTo>
                    <a:pt x="9374539" y="0"/>
                  </a:lnTo>
                  <a:lnTo>
                    <a:pt x="9374539" y="12183838"/>
                  </a:lnTo>
                  <a:lnTo>
                    <a:pt x="0" y="12183838"/>
                  </a:lnTo>
                  <a:close/>
                </a:path>
              </a:pathLst>
            </a:custGeom>
            <a:solidFill>
              <a:srgbClr val="D9DFDB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515378" y="-55337"/>
            <a:ext cx="6956198" cy="5008971"/>
            <a:chOff x="0" y="0"/>
            <a:chExt cx="9274931" cy="6678628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2"/>
            <a:srcRect l="3693" t="0" r="3693" b="0"/>
            <a:stretch>
              <a:fillRect/>
            </a:stretch>
          </p:blipFill>
          <p:spPr>
            <a:xfrm flipH="false" flipV="false">
              <a:off x="0" y="0"/>
              <a:ext cx="9274931" cy="6678628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11515378" y="5333366"/>
            <a:ext cx="6956198" cy="5008971"/>
            <a:chOff x="0" y="0"/>
            <a:chExt cx="9274931" cy="6678628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3"/>
            <a:srcRect l="22940" t="0" r="22940" b="0"/>
            <a:stretch>
              <a:fillRect/>
            </a:stretch>
          </p:blipFill>
          <p:spPr>
            <a:xfrm flipH="false" flipV="false">
              <a:off x="0" y="0"/>
              <a:ext cx="9274931" cy="6678628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1520606" y="2552254"/>
            <a:ext cx="7916973" cy="1856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54"/>
              </a:lnSpc>
            </a:pPr>
            <a:r>
              <a:rPr lang="en-US" sz="574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Service </a:t>
            </a:r>
            <a:r>
              <a:rPr lang="en-US" sz="5745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vie étudiante</a:t>
            </a:r>
            <a:r>
              <a:rPr lang="en-US" sz="574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745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et de campus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520606" y="4884874"/>
            <a:ext cx="7623394" cy="25457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Le SVEC de l’Université Savoie Mont Blanc répond aux étudiantes et étudiants sur l’ensemble de leurs interrogations autour </a:t>
            </a:r>
            <a:r>
              <a:rPr lang="en-US" sz="2899">
                <a:solidFill>
                  <a:srgbClr val="4D4D4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de la vie pratique, associative et culturelle, sur les campus. 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1515378" y="5333366"/>
            <a:ext cx="6961156" cy="5008971"/>
            <a:chOff x="0" y="0"/>
            <a:chExt cx="9281541" cy="6678628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4"/>
            <a:srcRect l="4283" t="0" r="4283" b="0"/>
            <a:stretch>
              <a:fillRect/>
            </a:stretch>
          </p:blipFill>
          <p:spPr>
            <a:xfrm flipH="false" flipV="false">
              <a:off x="0" y="0"/>
              <a:ext cx="9281541" cy="6678628"/>
            </a:xfrm>
            <a:prstGeom prst="rect">
              <a:avLst/>
            </a:prstGeom>
          </p:spPr>
        </p:pic>
      </p:grpSp>
      <p:grpSp>
        <p:nvGrpSpPr>
          <p:cNvPr name="Group 12" id="12"/>
          <p:cNvGrpSpPr/>
          <p:nvPr/>
        </p:nvGrpSpPr>
        <p:grpSpPr>
          <a:xfrm rot="0">
            <a:off x="14039167" y="7592577"/>
            <a:ext cx="4723205" cy="3039862"/>
            <a:chOff x="0" y="0"/>
            <a:chExt cx="732589" cy="47149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32589" cy="471495"/>
            </a:xfrm>
            <a:custGeom>
              <a:avLst/>
              <a:gdLst/>
              <a:ahLst/>
              <a:cxnLst/>
              <a:rect r="r" b="b" t="t" l="l"/>
              <a:pathLst>
                <a:path h="471495" w="732589">
                  <a:moveTo>
                    <a:pt x="54091" y="0"/>
                  </a:moveTo>
                  <a:lnTo>
                    <a:pt x="678498" y="0"/>
                  </a:lnTo>
                  <a:cubicBezTo>
                    <a:pt x="692843" y="0"/>
                    <a:pt x="706602" y="5699"/>
                    <a:pt x="716746" y="15843"/>
                  </a:cubicBezTo>
                  <a:cubicBezTo>
                    <a:pt x="726890" y="25987"/>
                    <a:pt x="732589" y="39745"/>
                    <a:pt x="732589" y="54091"/>
                  </a:cubicBezTo>
                  <a:lnTo>
                    <a:pt x="732589" y="417404"/>
                  </a:lnTo>
                  <a:cubicBezTo>
                    <a:pt x="732589" y="447278"/>
                    <a:pt x="708371" y="471495"/>
                    <a:pt x="678498" y="471495"/>
                  </a:cubicBezTo>
                  <a:lnTo>
                    <a:pt x="54091" y="471495"/>
                  </a:lnTo>
                  <a:cubicBezTo>
                    <a:pt x="24217" y="471495"/>
                    <a:pt x="0" y="447278"/>
                    <a:pt x="0" y="417404"/>
                  </a:cubicBezTo>
                  <a:lnTo>
                    <a:pt x="0" y="54091"/>
                  </a:lnTo>
                  <a:cubicBezTo>
                    <a:pt x="0" y="24217"/>
                    <a:pt x="24217" y="0"/>
                    <a:pt x="54091" y="0"/>
                  </a:cubicBezTo>
                  <a:close/>
                </a:path>
              </a:pathLst>
            </a:custGeom>
            <a:solidFill>
              <a:srgbClr val="E7344C"/>
            </a:solidFill>
            <a:ln w="47625" cap="rnd">
              <a:solidFill>
                <a:srgbClr val="E7344C"/>
              </a:solidFill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0"/>
              <a:ext cx="732589" cy="4714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4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4789580" y="8421811"/>
            <a:ext cx="3222380" cy="1143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7"/>
              </a:lnSpc>
              <a:spcBef>
                <a:spcPct val="0"/>
              </a:spcBef>
            </a:pPr>
            <a:r>
              <a:rPr lang="en-US" sz="2531" spc="25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+  D'infos : </a:t>
            </a:r>
            <a:r>
              <a:rPr lang="en-US" sz="2531" spc="2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www.univ-smb.fr/espace-etudiant/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520606" y="7893895"/>
            <a:ext cx="439943" cy="314009"/>
          </a:xfrm>
          <a:custGeom>
            <a:avLst/>
            <a:gdLst/>
            <a:ahLst/>
            <a:cxnLst/>
            <a:rect r="r" b="b" t="t" l="l"/>
            <a:pathLst>
              <a:path h="314009" w="439943">
                <a:moveTo>
                  <a:pt x="0" y="0"/>
                </a:moveTo>
                <a:lnTo>
                  <a:pt x="439943" y="0"/>
                </a:lnTo>
                <a:lnTo>
                  <a:pt x="439943" y="314010"/>
                </a:lnTo>
                <a:lnTo>
                  <a:pt x="0" y="3140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2124036" y="7761651"/>
            <a:ext cx="6807979" cy="479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2666" spc="26">
                <a:solidFill>
                  <a:srgbClr val="E7344C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service.vie-etudiante@univ-smb.fr</a:t>
            </a:r>
          </a:p>
        </p:txBody>
      </p:sp>
      <p:grpSp>
        <p:nvGrpSpPr>
          <p:cNvPr name="Group 18" id="18"/>
          <p:cNvGrpSpPr>
            <a:grpSpLocks noChangeAspect="true"/>
          </p:cNvGrpSpPr>
          <p:nvPr/>
        </p:nvGrpSpPr>
        <p:grpSpPr>
          <a:xfrm rot="5400000">
            <a:off x="-1045155" y="2227889"/>
            <a:ext cx="2310829" cy="2001178"/>
            <a:chOff x="0" y="0"/>
            <a:chExt cx="6350000" cy="54991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5400000">
            <a:off x="-1150669" y="1586008"/>
            <a:ext cx="2056188" cy="1780658"/>
            <a:chOff x="0" y="0"/>
            <a:chExt cx="6350000" cy="54991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1819822" y="-236775"/>
            <a:ext cx="7763009" cy="10656021"/>
          </a:xfrm>
          <a:custGeom>
            <a:avLst/>
            <a:gdLst/>
            <a:ahLst/>
            <a:cxnLst/>
            <a:rect r="r" b="b" t="t" l="l"/>
            <a:pathLst>
              <a:path h="10656021" w="7763009">
                <a:moveTo>
                  <a:pt x="0" y="0"/>
                </a:moveTo>
                <a:lnTo>
                  <a:pt x="7763008" y="0"/>
                </a:lnTo>
                <a:lnTo>
                  <a:pt x="7763008" y="10656021"/>
                </a:lnTo>
                <a:lnTo>
                  <a:pt x="0" y="10656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330" t="0" r="-4175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29679" y="2070402"/>
            <a:ext cx="8437115" cy="916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23"/>
              </a:lnSpc>
            </a:pPr>
            <a:r>
              <a:rPr lang="en-US" sz="6721" spc="-309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Orientation/Insertion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3329110"/>
            <a:ext cx="10235371" cy="1685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35"/>
              </a:lnSpc>
            </a:pPr>
            <a:r>
              <a:rPr lang="en-US" sz="2779" spc="27">
                <a:solidFill>
                  <a:srgbClr val="E7344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Vous vous interrogez sur votre poursuite d’études ?</a:t>
            </a:r>
            <a:r>
              <a:rPr lang="en-US" sz="2779" spc="27">
                <a:solidFill>
                  <a:srgbClr val="E7344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</a:p>
          <a:p>
            <a:pPr algn="l">
              <a:lnSpc>
                <a:spcPts val="3335"/>
              </a:lnSpc>
            </a:pPr>
            <a:r>
              <a:rPr lang="en-US" sz="2779" spc="27">
                <a:solidFill>
                  <a:srgbClr val="E7344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Vous envisagez de changer d’orientation ? </a:t>
            </a:r>
          </a:p>
          <a:p>
            <a:pPr algn="l">
              <a:lnSpc>
                <a:spcPts val="3335"/>
              </a:lnSpc>
            </a:pPr>
            <a:r>
              <a:rPr lang="en-US" sz="2779" spc="27">
                <a:solidFill>
                  <a:srgbClr val="E7344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Vous souhaitez trouver un stage ou un job étudiant ? </a:t>
            </a:r>
          </a:p>
          <a:p>
            <a:pPr algn="l">
              <a:lnSpc>
                <a:spcPts val="3335"/>
              </a:lnSpc>
              <a:spcBef>
                <a:spcPct val="0"/>
              </a:spcBef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14039167" y="7592577"/>
            <a:ext cx="4723205" cy="3039862"/>
            <a:chOff x="0" y="0"/>
            <a:chExt cx="732589" cy="47149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32589" cy="471495"/>
            </a:xfrm>
            <a:custGeom>
              <a:avLst/>
              <a:gdLst/>
              <a:ahLst/>
              <a:cxnLst/>
              <a:rect r="r" b="b" t="t" l="l"/>
              <a:pathLst>
                <a:path h="471495" w="732589">
                  <a:moveTo>
                    <a:pt x="54091" y="0"/>
                  </a:moveTo>
                  <a:lnTo>
                    <a:pt x="678498" y="0"/>
                  </a:lnTo>
                  <a:cubicBezTo>
                    <a:pt x="692843" y="0"/>
                    <a:pt x="706602" y="5699"/>
                    <a:pt x="716746" y="15843"/>
                  </a:cubicBezTo>
                  <a:cubicBezTo>
                    <a:pt x="726890" y="25987"/>
                    <a:pt x="732589" y="39745"/>
                    <a:pt x="732589" y="54091"/>
                  </a:cubicBezTo>
                  <a:lnTo>
                    <a:pt x="732589" y="417404"/>
                  </a:lnTo>
                  <a:cubicBezTo>
                    <a:pt x="732589" y="447278"/>
                    <a:pt x="708371" y="471495"/>
                    <a:pt x="678498" y="471495"/>
                  </a:cubicBezTo>
                  <a:lnTo>
                    <a:pt x="54091" y="471495"/>
                  </a:lnTo>
                  <a:cubicBezTo>
                    <a:pt x="24217" y="471495"/>
                    <a:pt x="0" y="447278"/>
                    <a:pt x="0" y="417404"/>
                  </a:cubicBezTo>
                  <a:lnTo>
                    <a:pt x="0" y="54091"/>
                  </a:lnTo>
                  <a:cubicBezTo>
                    <a:pt x="0" y="24217"/>
                    <a:pt x="24217" y="0"/>
                    <a:pt x="54091" y="0"/>
                  </a:cubicBezTo>
                  <a:close/>
                </a:path>
              </a:pathLst>
            </a:custGeom>
            <a:solidFill>
              <a:srgbClr val="E7344C"/>
            </a:solidFill>
            <a:ln w="47625" cap="rnd">
              <a:solidFill>
                <a:srgbClr val="E7344C"/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0"/>
              <a:ext cx="732589" cy="4714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4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4789580" y="8421811"/>
            <a:ext cx="3222380" cy="1143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7"/>
              </a:lnSpc>
              <a:spcBef>
                <a:spcPct val="0"/>
              </a:spcBef>
            </a:pPr>
            <a:r>
              <a:rPr lang="en-US" sz="2531" spc="25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+  D'infos : </a:t>
            </a:r>
            <a:r>
              <a:rPr lang="en-US" sz="2531" spc="2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www.univ-smb.fr/espace-etudiant/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5143500"/>
            <a:ext cx="9657967" cy="2343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95"/>
              </a:lnSpc>
              <a:spcBef>
                <a:spcPct val="0"/>
              </a:spcBef>
            </a:pPr>
            <a:r>
              <a:rPr lang="en-US" sz="2579" spc="2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Les conseillers du SUIOIP </a:t>
            </a:r>
            <a:r>
              <a:rPr lang="en-US" sz="2579" spc="25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vous informent, vous conseillent et vous accompagnent dans la construction de votre parcours universitaire et dans la définition de votre projet professionnel </a:t>
            </a:r>
            <a:r>
              <a:rPr lang="en-US" sz="2579" spc="2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au travers d'ateliers collectifs et d'entretiens individuels personnalisés tout au long de l'année !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619488" y="8219895"/>
            <a:ext cx="6527197" cy="8926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6"/>
              </a:lnSpc>
            </a:pPr>
            <a:r>
              <a:rPr lang="en-US" sz="2679" u="sng">
                <a:solidFill>
                  <a:srgbClr val="E7344C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3" tooltip="mailto:service.orientation@univ-smb.fr"/>
              </a:rPr>
              <a:t>service.orientation@univ-smb.fr</a:t>
            </a:r>
          </a:p>
          <a:p>
            <a:pPr algn="l">
              <a:lnSpc>
                <a:spcPts val="3536"/>
              </a:lnSpc>
            </a:pPr>
            <a:r>
              <a:rPr lang="en-US" sz="2679" u="sng">
                <a:solidFill>
                  <a:srgbClr val="E7344C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4" tooltip="mailto:baip@univ-smb.fr"/>
              </a:rPr>
              <a:t>baip@univ-smb.fr</a:t>
            </a:r>
            <a:r>
              <a:rPr lang="en-US" sz="2679">
                <a:solidFill>
                  <a:srgbClr val="E7344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 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028700" y="8314443"/>
            <a:ext cx="439943" cy="314009"/>
          </a:xfrm>
          <a:custGeom>
            <a:avLst/>
            <a:gdLst/>
            <a:ahLst/>
            <a:cxnLst/>
            <a:rect r="r" b="b" t="t" l="l"/>
            <a:pathLst>
              <a:path h="314009" w="439943">
                <a:moveTo>
                  <a:pt x="0" y="0"/>
                </a:moveTo>
                <a:lnTo>
                  <a:pt x="439943" y="0"/>
                </a:lnTo>
                <a:lnTo>
                  <a:pt x="439943" y="314009"/>
                </a:lnTo>
                <a:lnTo>
                  <a:pt x="0" y="3140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28700" y="8755143"/>
            <a:ext cx="439943" cy="314009"/>
          </a:xfrm>
          <a:custGeom>
            <a:avLst/>
            <a:gdLst/>
            <a:ahLst/>
            <a:cxnLst/>
            <a:rect r="r" b="b" t="t" l="l"/>
            <a:pathLst>
              <a:path h="314009" w="439943">
                <a:moveTo>
                  <a:pt x="0" y="0"/>
                </a:moveTo>
                <a:lnTo>
                  <a:pt x="439943" y="0"/>
                </a:lnTo>
                <a:lnTo>
                  <a:pt x="439943" y="314009"/>
                </a:lnTo>
                <a:lnTo>
                  <a:pt x="0" y="3140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277501" y="3054331"/>
            <a:ext cx="9732998" cy="4598058"/>
            <a:chOff x="0" y="0"/>
            <a:chExt cx="1454704" cy="68723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54704" cy="687230"/>
            </a:xfrm>
            <a:custGeom>
              <a:avLst/>
              <a:gdLst/>
              <a:ahLst/>
              <a:cxnLst/>
              <a:rect r="r" b="b" t="t" l="l"/>
              <a:pathLst>
                <a:path h="687230" w="1454704">
                  <a:moveTo>
                    <a:pt x="0" y="0"/>
                  </a:moveTo>
                  <a:lnTo>
                    <a:pt x="1454704" y="0"/>
                  </a:lnTo>
                  <a:lnTo>
                    <a:pt x="1454704" y="687230"/>
                  </a:lnTo>
                  <a:lnTo>
                    <a:pt x="0" y="6872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1454704" cy="6872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4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4805257" y="4031938"/>
            <a:ext cx="8677486" cy="2375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13"/>
              </a:lnSpc>
            </a:pPr>
            <a:r>
              <a:rPr lang="en-US" sz="8098">
                <a:solidFill>
                  <a:srgbClr val="E7344C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La scolarité pédagogique</a:t>
            </a:r>
          </a:p>
        </p:txBody>
      </p:sp>
    </p:spTree>
  </p:cSld>
  <p:clrMapOvr>
    <a:masterClrMapping/>
  </p:clrMapOvr>
  <p:transition spd="fast">
    <p:fade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5400000">
            <a:off x="-1232760" y="1043273"/>
            <a:ext cx="2056188" cy="1780658"/>
            <a:chOff x="0" y="0"/>
            <a:chExt cx="6350000" cy="54991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1722070" y="0"/>
            <a:ext cx="6565930" cy="10287000"/>
          </a:xfrm>
          <a:custGeom>
            <a:avLst/>
            <a:gdLst/>
            <a:ahLst/>
            <a:cxnLst/>
            <a:rect r="r" b="b" t="t" l="l"/>
            <a:pathLst>
              <a:path h="10287000" w="6565930">
                <a:moveTo>
                  <a:pt x="0" y="0"/>
                </a:moveTo>
                <a:lnTo>
                  <a:pt x="6565930" y="0"/>
                </a:lnTo>
                <a:lnTo>
                  <a:pt x="656593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921" t="0" r="-4592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591423" y="3154127"/>
            <a:ext cx="2305717" cy="1377666"/>
          </a:xfrm>
          <a:custGeom>
            <a:avLst/>
            <a:gdLst/>
            <a:ahLst/>
            <a:cxnLst/>
            <a:rect r="r" b="b" t="t" l="l"/>
            <a:pathLst>
              <a:path h="1377666" w="2305717">
                <a:moveTo>
                  <a:pt x="0" y="0"/>
                </a:moveTo>
                <a:lnTo>
                  <a:pt x="2305717" y="0"/>
                </a:lnTo>
                <a:lnTo>
                  <a:pt x="2305717" y="1377666"/>
                </a:lnTo>
                <a:lnTo>
                  <a:pt x="0" y="1377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061929" y="3154127"/>
            <a:ext cx="2483135" cy="1288126"/>
          </a:xfrm>
          <a:custGeom>
            <a:avLst/>
            <a:gdLst/>
            <a:ahLst/>
            <a:cxnLst/>
            <a:rect r="r" b="b" t="t" l="l"/>
            <a:pathLst>
              <a:path h="1288126" w="2483135">
                <a:moveTo>
                  <a:pt x="0" y="0"/>
                </a:moveTo>
                <a:lnTo>
                  <a:pt x="2483135" y="0"/>
                </a:lnTo>
                <a:lnTo>
                  <a:pt x="2483135" y="1288127"/>
                </a:lnTo>
                <a:lnTo>
                  <a:pt x="0" y="12881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056528" y="6407888"/>
            <a:ext cx="2458700" cy="1739530"/>
          </a:xfrm>
          <a:custGeom>
            <a:avLst/>
            <a:gdLst/>
            <a:ahLst/>
            <a:cxnLst/>
            <a:rect r="r" b="b" t="t" l="l"/>
            <a:pathLst>
              <a:path h="1739530" w="2458700">
                <a:moveTo>
                  <a:pt x="0" y="0"/>
                </a:moveTo>
                <a:lnTo>
                  <a:pt x="2458699" y="0"/>
                </a:lnTo>
                <a:lnTo>
                  <a:pt x="2458699" y="1739530"/>
                </a:lnTo>
                <a:lnTo>
                  <a:pt x="0" y="17395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783987" y="6547951"/>
            <a:ext cx="1691851" cy="1691851"/>
          </a:xfrm>
          <a:custGeom>
            <a:avLst/>
            <a:gdLst/>
            <a:ahLst/>
            <a:cxnLst/>
            <a:rect r="r" b="b" t="t" l="l"/>
            <a:pathLst>
              <a:path h="1691851" w="1691851">
                <a:moveTo>
                  <a:pt x="0" y="0"/>
                </a:moveTo>
                <a:lnTo>
                  <a:pt x="1691851" y="0"/>
                </a:lnTo>
                <a:lnTo>
                  <a:pt x="1691851" y="1691851"/>
                </a:lnTo>
                <a:lnTo>
                  <a:pt x="0" y="16918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47588" y="1527666"/>
            <a:ext cx="5707048" cy="916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23"/>
              </a:lnSpc>
            </a:pPr>
            <a:r>
              <a:rPr lang="en-US" sz="6721" spc="-309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Pass </a:t>
            </a:r>
            <a:r>
              <a:rPr lang="en-US" sz="6721" spc="-309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étudiant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05456" y="4740982"/>
            <a:ext cx="3954431" cy="687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4"/>
              </a:lnSpc>
              <a:spcBef>
                <a:spcPct val="0"/>
              </a:spcBef>
            </a:pPr>
            <a:r>
              <a:rPr lang="en-US" sz="2295" spc="22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Justifier de votre statut d’étudiant à l’USMB 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03443" y="8353478"/>
            <a:ext cx="4200925" cy="10315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4"/>
              </a:lnSpc>
              <a:spcBef>
                <a:spcPct val="0"/>
              </a:spcBef>
            </a:pPr>
            <a:r>
              <a:rPr lang="en-US" sz="2295" spc="22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Emprunter vos livres </a:t>
            </a:r>
          </a:p>
          <a:p>
            <a:pPr algn="ctr">
              <a:lnSpc>
                <a:spcPts val="2754"/>
              </a:lnSpc>
              <a:spcBef>
                <a:spcPct val="0"/>
              </a:spcBef>
            </a:pPr>
            <a:r>
              <a:rPr lang="en-US" sz="2295" spc="22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dans les bibliothèques universitaires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504368" y="4740982"/>
            <a:ext cx="4851875" cy="10315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4"/>
              </a:lnSpc>
              <a:spcBef>
                <a:spcPct val="0"/>
              </a:spcBef>
            </a:pPr>
            <a:r>
              <a:rPr lang="en-US" sz="2295" spc="22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Régler vos frais dans les restaurants et les cafétérias universitaires du CROUS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761664" y="8451399"/>
            <a:ext cx="3954431" cy="687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4"/>
              </a:lnSpc>
              <a:spcBef>
                <a:spcPct val="0"/>
              </a:spcBef>
            </a:pPr>
            <a:r>
              <a:rPr lang="en-US" sz="2295" spc="22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Accéder à certaines résidences universitaires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4039167" y="7592577"/>
            <a:ext cx="4723205" cy="3039862"/>
            <a:chOff x="0" y="0"/>
            <a:chExt cx="732589" cy="47149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32589" cy="471495"/>
            </a:xfrm>
            <a:custGeom>
              <a:avLst/>
              <a:gdLst/>
              <a:ahLst/>
              <a:cxnLst/>
              <a:rect r="r" b="b" t="t" l="l"/>
              <a:pathLst>
                <a:path h="471495" w="732589">
                  <a:moveTo>
                    <a:pt x="54091" y="0"/>
                  </a:moveTo>
                  <a:lnTo>
                    <a:pt x="678498" y="0"/>
                  </a:lnTo>
                  <a:cubicBezTo>
                    <a:pt x="692843" y="0"/>
                    <a:pt x="706602" y="5699"/>
                    <a:pt x="716746" y="15843"/>
                  </a:cubicBezTo>
                  <a:cubicBezTo>
                    <a:pt x="726890" y="25987"/>
                    <a:pt x="732589" y="39745"/>
                    <a:pt x="732589" y="54091"/>
                  </a:cubicBezTo>
                  <a:lnTo>
                    <a:pt x="732589" y="417404"/>
                  </a:lnTo>
                  <a:cubicBezTo>
                    <a:pt x="732589" y="447278"/>
                    <a:pt x="708371" y="471495"/>
                    <a:pt x="678498" y="471495"/>
                  </a:cubicBezTo>
                  <a:lnTo>
                    <a:pt x="54091" y="471495"/>
                  </a:lnTo>
                  <a:cubicBezTo>
                    <a:pt x="24217" y="471495"/>
                    <a:pt x="0" y="447278"/>
                    <a:pt x="0" y="417404"/>
                  </a:cubicBezTo>
                  <a:lnTo>
                    <a:pt x="0" y="54091"/>
                  </a:lnTo>
                  <a:cubicBezTo>
                    <a:pt x="0" y="24217"/>
                    <a:pt x="24217" y="0"/>
                    <a:pt x="54091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0"/>
              <a:ext cx="732589" cy="4714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4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4789580" y="8451399"/>
            <a:ext cx="3222380" cy="1143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7"/>
              </a:lnSpc>
              <a:spcBef>
                <a:spcPct val="0"/>
              </a:spcBef>
            </a:pPr>
            <a:r>
              <a:rPr lang="en-US" sz="2531" spc="25">
                <a:solidFill>
                  <a:srgbClr val="E7344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+  D'infos : </a:t>
            </a:r>
            <a:r>
              <a:rPr lang="en-US" sz="2531" spc="25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www.univ-smb.fr/espace-etudiant/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88384" y="1494765"/>
            <a:ext cx="12193185" cy="826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71"/>
              </a:lnSpc>
            </a:pPr>
            <a:r>
              <a:rPr lang="en-US" sz="5627" spc="-258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Bien communiquer </a:t>
            </a:r>
            <a:r>
              <a:rPr lang="en-US" sz="5627" spc="-258">
                <a:solidFill>
                  <a:srgbClr val="4D4D4D"/>
                </a:solidFill>
                <a:latin typeface="Montserrat"/>
                <a:ea typeface="Montserrat"/>
                <a:cs typeface="Montserrat"/>
                <a:sym typeface="Montserrat"/>
              </a:rPr>
              <a:t>avec sa scolarité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513389" y="3506340"/>
            <a:ext cx="10089866" cy="1590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36"/>
              </a:lnSpc>
              <a:spcBef>
                <a:spcPct val="0"/>
              </a:spcBef>
            </a:pPr>
            <a:r>
              <a:rPr lang="en-US" sz="2613" spc="26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Avant de contacter votre gestionnaire de scolarité</a:t>
            </a:r>
            <a:r>
              <a:rPr lang="en-US" sz="2613" spc="2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merci </a:t>
            </a:r>
            <a:r>
              <a:rPr lang="en-US" sz="2613" spc="2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</a:t>
            </a:r>
            <a:r>
              <a:rPr lang="en-US" sz="2613" spc="26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’</a:t>
            </a:r>
            <a:r>
              <a:rPr lang="en-US" sz="2613" spc="26">
                <a:solidFill>
                  <a:srgbClr val="E7344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effectuer une recherche sur le site Internet de la faculté.</a:t>
            </a:r>
            <a:r>
              <a:rPr lang="en-US" sz="2613" spc="26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613" spc="2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 nombreuses démarches s'effectuent directement en ligne.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279694" y="3467849"/>
            <a:ext cx="865070" cy="865070"/>
          </a:xfrm>
          <a:custGeom>
            <a:avLst/>
            <a:gdLst/>
            <a:ahLst/>
            <a:cxnLst/>
            <a:rect r="r" b="b" t="t" l="l"/>
            <a:pathLst>
              <a:path h="865070" w="865070">
                <a:moveTo>
                  <a:pt x="0" y="0"/>
                </a:moveTo>
                <a:lnTo>
                  <a:pt x="865071" y="0"/>
                </a:lnTo>
                <a:lnTo>
                  <a:pt x="865071" y="865070"/>
                </a:lnTo>
                <a:lnTo>
                  <a:pt x="0" y="8650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79694" y="5307528"/>
            <a:ext cx="886681" cy="886681"/>
          </a:xfrm>
          <a:custGeom>
            <a:avLst/>
            <a:gdLst/>
            <a:ahLst/>
            <a:cxnLst/>
            <a:rect r="r" b="b" t="t" l="l"/>
            <a:pathLst>
              <a:path h="886681" w="886681">
                <a:moveTo>
                  <a:pt x="0" y="0"/>
                </a:moveTo>
                <a:lnTo>
                  <a:pt x="886682" y="0"/>
                </a:lnTo>
                <a:lnTo>
                  <a:pt x="886682" y="886681"/>
                </a:lnTo>
                <a:lnTo>
                  <a:pt x="0" y="8866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79694" y="6611836"/>
            <a:ext cx="886681" cy="886681"/>
          </a:xfrm>
          <a:custGeom>
            <a:avLst/>
            <a:gdLst/>
            <a:ahLst/>
            <a:cxnLst/>
            <a:rect r="r" b="b" t="t" l="l"/>
            <a:pathLst>
              <a:path h="886681" w="886681">
                <a:moveTo>
                  <a:pt x="0" y="0"/>
                </a:moveTo>
                <a:lnTo>
                  <a:pt x="886682" y="0"/>
                </a:lnTo>
                <a:lnTo>
                  <a:pt x="886682" y="886681"/>
                </a:lnTo>
                <a:lnTo>
                  <a:pt x="0" y="8866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68889" y="8195834"/>
            <a:ext cx="886681" cy="886681"/>
          </a:xfrm>
          <a:custGeom>
            <a:avLst/>
            <a:gdLst/>
            <a:ahLst/>
            <a:cxnLst/>
            <a:rect r="r" b="b" t="t" l="l"/>
            <a:pathLst>
              <a:path h="886681" w="886681">
                <a:moveTo>
                  <a:pt x="0" y="0"/>
                </a:moveTo>
                <a:lnTo>
                  <a:pt x="886681" y="0"/>
                </a:lnTo>
                <a:lnTo>
                  <a:pt x="886681" y="886682"/>
                </a:lnTo>
                <a:lnTo>
                  <a:pt x="0" y="8866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4090291" y="6262702"/>
            <a:ext cx="7276757" cy="3259455"/>
            <a:chOff x="0" y="0"/>
            <a:chExt cx="1236596" cy="55390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36596" cy="553905"/>
            </a:xfrm>
            <a:custGeom>
              <a:avLst/>
              <a:gdLst/>
              <a:ahLst/>
              <a:cxnLst/>
              <a:rect r="r" b="b" t="t" l="l"/>
              <a:pathLst>
                <a:path h="553905" w="1236596">
                  <a:moveTo>
                    <a:pt x="0" y="0"/>
                  </a:moveTo>
                  <a:lnTo>
                    <a:pt x="1236596" y="0"/>
                  </a:lnTo>
                  <a:lnTo>
                    <a:pt x="1236596" y="553905"/>
                  </a:lnTo>
                  <a:lnTo>
                    <a:pt x="0" y="553905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0"/>
              <a:ext cx="1236596" cy="5539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4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3381832" y="203130"/>
            <a:ext cx="6769541" cy="10781161"/>
            <a:chOff x="0" y="0"/>
            <a:chExt cx="1049984" cy="167220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049984" cy="1672203"/>
            </a:xfrm>
            <a:custGeom>
              <a:avLst/>
              <a:gdLst/>
              <a:ahLst/>
              <a:cxnLst/>
              <a:rect r="r" b="b" t="t" l="l"/>
              <a:pathLst>
                <a:path h="1672203" w="1049984">
                  <a:moveTo>
                    <a:pt x="37740" y="0"/>
                  </a:moveTo>
                  <a:lnTo>
                    <a:pt x="1012244" y="0"/>
                  </a:lnTo>
                  <a:cubicBezTo>
                    <a:pt x="1033087" y="0"/>
                    <a:pt x="1049984" y="16897"/>
                    <a:pt x="1049984" y="37740"/>
                  </a:cubicBezTo>
                  <a:lnTo>
                    <a:pt x="1049984" y="1634463"/>
                  </a:lnTo>
                  <a:cubicBezTo>
                    <a:pt x="1049984" y="1644472"/>
                    <a:pt x="1046008" y="1654072"/>
                    <a:pt x="1038930" y="1661149"/>
                  </a:cubicBezTo>
                  <a:cubicBezTo>
                    <a:pt x="1031852" y="1668227"/>
                    <a:pt x="1022253" y="1672203"/>
                    <a:pt x="1012244" y="1672203"/>
                  </a:cubicBezTo>
                  <a:lnTo>
                    <a:pt x="37740" y="1672203"/>
                  </a:lnTo>
                  <a:cubicBezTo>
                    <a:pt x="16897" y="1672203"/>
                    <a:pt x="0" y="1655306"/>
                    <a:pt x="0" y="1634463"/>
                  </a:cubicBezTo>
                  <a:lnTo>
                    <a:pt x="0" y="37740"/>
                  </a:lnTo>
                  <a:cubicBezTo>
                    <a:pt x="0" y="27731"/>
                    <a:pt x="3976" y="18131"/>
                    <a:pt x="11054" y="11054"/>
                  </a:cubicBezTo>
                  <a:cubicBezTo>
                    <a:pt x="18131" y="3976"/>
                    <a:pt x="27731" y="0"/>
                    <a:pt x="37740" y="0"/>
                  </a:cubicBezTo>
                  <a:close/>
                </a:path>
              </a:pathLst>
            </a:custGeom>
            <a:solidFill>
              <a:srgbClr val="E7344C"/>
            </a:solidFill>
            <a:ln w="47625" cap="rnd">
              <a:solidFill>
                <a:srgbClr val="E7344C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0"/>
              <a:ext cx="1049984" cy="16722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4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3918010" y="1537935"/>
            <a:ext cx="5277991" cy="13910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2"/>
              </a:lnSpc>
            </a:pPr>
            <a:r>
              <a:rPr lang="en-US" sz="2140" spc="2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Secrétariat pédagogique </a:t>
            </a:r>
          </a:p>
          <a:p>
            <a:pPr algn="l">
              <a:lnSpc>
                <a:spcPts val="2782"/>
              </a:lnSpc>
            </a:pPr>
            <a:r>
              <a:rPr lang="en-US" sz="2140" spc="2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Bâtiment IAE / Bureau 010</a:t>
            </a:r>
          </a:p>
          <a:p>
            <a:pPr algn="l">
              <a:lnSpc>
                <a:spcPts val="2782"/>
              </a:lnSpc>
            </a:pPr>
            <a:r>
              <a:rPr lang="en-US" sz="2140" spc="2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</a:t>
            </a:r>
            <a:r>
              <a:rPr lang="en-US" sz="2140" spc="21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0" tooltip="mailto:Scolarite.droitlea@univ-smb.fr"/>
              </a:rPr>
              <a:t>colarite.droitlea@univ-smb.fr</a:t>
            </a:r>
          </a:p>
          <a:p>
            <a:pPr algn="l">
              <a:lnSpc>
                <a:spcPts val="2782"/>
              </a:lnSpc>
            </a:pPr>
            <a:r>
              <a:rPr lang="en-US" sz="2140" spc="2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04 50 09 24 42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513389" y="8036676"/>
            <a:ext cx="8886239" cy="11930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36"/>
              </a:lnSpc>
              <a:spcBef>
                <a:spcPct val="0"/>
              </a:spcBef>
            </a:pPr>
            <a:r>
              <a:rPr lang="en-US" sz="2613" spc="26">
                <a:solidFill>
                  <a:srgbClr val="E7344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 multipliez pas les mails pour une même demande</a:t>
            </a:r>
            <a:r>
              <a:rPr lang="en-US" sz="2613" spc="26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613" spc="2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et </a:t>
            </a:r>
            <a:r>
              <a:rPr lang="en-US" sz="2613" spc="26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attendez au moins 3 jours avant de procéder à un mail de relance.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541134" y="5601280"/>
            <a:ext cx="10197979" cy="397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36"/>
              </a:lnSpc>
              <a:spcBef>
                <a:spcPct val="0"/>
              </a:spcBef>
            </a:pPr>
            <a:r>
              <a:rPr lang="en-US" sz="2613" spc="2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Identifiez le bon interlocuteur pour votre demande.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522637" y="6685124"/>
            <a:ext cx="8106282" cy="795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36"/>
              </a:lnSpc>
              <a:spcBef>
                <a:spcPct val="0"/>
              </a:spcBef>
            </a:pPr>
            <a:r>
              <a:rPr lang="en-US" sz="2613" spc="2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Débutez et terminez votre courriel/appel par des formules de politesse.</a:t>
            </a:r>
          </a:p>
        </p:txBody>
      </p:sp>
      <p:grpSp>
        <p:nvGrpSpPr>
          <p:cNvPr name="Group 18" id="18"/>
          <p:cNvGrpSpPr>
            <a:grpSpLocks noChangeAspect="true"/>
          </p:cNvGrpSpPr>
          <p:nvPr/>
        </p:nvGrpSpPr>
        <p:grpSpPr>
          <a:xfrm rot="5400000">
            <a:off x="13542016" y="1623532"/>
            <a:ext cx="289497" cy="250705"/>
            <a:chOff x="0" y="0"/>
            <a:chExt cx="6350000" cy="54991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4242691" y="7586215"/>
            <a:ext cx="4519681" cy="3046225"/>
            <a:chOff x="0" y="0"/>
            <a:chExt cx="701021" cy="472482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701021" cy="472482"/>
            </a:xfrm>
            <a:custGeom>
              <a:avLst/>
              <a:gdLst/>
              <a:ahLst/>
              <a:cxnLst/>
              <a:rect r="r" b="b" t="t" l="l"/>
              <a:pathLst>
                <a:path h="472482" w="701021">
                  <a:moveTo>
                    <a:pt x="56527" y="0"/>
                  </a:moveTo>
                  <a:lnTo>
                    <a:pt x="644495" y="0"/>
                  </a:lnTo>
                  <a:cubicBezTo>
                    <a:pt x="675713" y="0"/>
                    <a:pt x="701021" y="25308"/>
                    <a:pt x="701021" y="56527"/>
                  </a:cubicBezTo>
                  <a:lnTo>
                    <a:pt x="701021" y="415955"/>
                  </a:lnTo>
                  <a:cubicBezTo>
                    <a:pt x="701021" y="447174"/>
                    <a:pt x="675713" y="472482"/>
                    <a:pt x="644495" y="472482"/>
                  </a:cubicBezTo>
                  <a:lnTo>
                    <a:pt x="56527" y="472482"/>
                  </a:lnTo>
                  <a:cubicBezTo>
                    <a:pt x="25308" y="472482"/>
                    <a:pt x="0" y="447174"/>
                    <a:pt x="0" y="415955"/>
                  </a:cubicBezTo>
                  <a:lnTo>
                    <a:pt x="0" y="56527"/>
                  </a:lnTo>
                  <a:cubicBezTo>
                    <a:pt x="0" y="25308"/>
                    <a:pt x="25308" y="0"/>
                    <a:pt x="56527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0"/>
              <a:ext cx="701021" cy="4724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4"/>
                </a:lnSpc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14758168" y="8104399"/>
            <a:ext cx="4615564" cy="1762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7"/>
              </a:lnSpc>
              <a:spcBef>
                <a:spcPct val="0"/>
              </a:spcBef>
            </a:pPr>
            <a:r>
              <a:rPr lang="en-US" sz="2331" spc="23">
                <a:solidFill>
                  <a:srgbClr val="E7344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+  D'infos : </a:t>
            </a:r>
            <a:r>
              <a:rPr lang="en-US" sz="2331" spc="23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www.fac-droit.univ-smb.fr &gt; </a:t>
            </a:r>
            <a:r>
              <a:rPr lang="en-US" sz="2331" spc="23">
                <a:solidFill>
                  <a:srgbClr val="E7344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l">
              <a:lnSpc>
                <a:spcPts val="2797"/>
              </a:lnSpc>
              <a:spcBef>
                <a:spcPct val="0"/>
              </a:spcBef>
            </a:pPr>
            <a:r>
              <a:rPr lang="en-US" sz="2331" spc="23">
                <a:solidFill>
                  <a:srgbClr val="E7344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FACULTE &gt; </a:t>
            </a:r>
          </a:p>
          <a:p>
            <a:pPr algn="l">
              <a:lnSpc>
                <a:spcPts val="2797"/>
              </a:lnSpc>
              <a:spcBef>
                <a:spcPct val="0"/>
              </a:spcBef>
            </a:pPr>
            <a:r>
              <a:rPr lang="en-US" sz="2331" spc="23">
                <a:solidFill>
                  <a:srgbClr val="E7344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CONTACTS &gt; EQUIPE ADMINISTRATIVE</a:t>
            </a:r>
          </a:p>
        </p:txBody>
      </p:sp>
      <p:grpSp>
        <p:nvGrpSpPr>
          <p:cNvPr name="Group 24" id="24"/>
          <p:cNvGrpSpPr>
            <a:grpSpLocks noChangeAspect="true"/>
          </p:cNvGrpSpPr>
          <p:nvPr/>
        </p:nvGrpSpPr>
        <p:grpSpPr>
          <a:xfrm rot="5400000">
            <a:off x="-1068485" y="1003303"/>
            <a:ext cx="2056188" cy="1780658"/>
            <a:chOff x="0" y="0"/>
            <a:chExt cx="6350000" cy="54991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  <p:sp>
        <p:nvSpPr>
          <p:cNvPr name="AutoShape 26" id="26"/>
          <p:cNvSpPr/>
          <p:nvPr/>
        </p:nvSpPr>
        <p:spPr>
          <a:xfrm flipV="true">
            <a:off x="1088401" y="2714291"/>
            <a:ext cx="8542316" cy="5133"/>
          </a:xfrm>
          <a:prstGeom prst="line">
            <a:avLst/>
          </a:prstGeom>
          <a:ln cap="flat" w="57150">
            <a:solidFill>
              <a:srgbClr val="000000">
                <a:alpha val="12941"/>
              </a:srgbClr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5400000">
            <a:off x="-1150669" y="2591580"/>
            <a:ext cx="2056188" cy="1780658"/>
            <a:chOff x="0" y="0"/>
            <a:chExt cx="6350000" cy="54991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1066712" y="-236775"/>
            <a:ext cx="8516118" cy="10656021"/>
          </a:xfrm>
          <a:custGeom>
            <a:avLst/>
            <a:gdLst/>
            <a:ahLst/>
            <a:cxnLst/>
            <a:rect r="r" b="b" t="t" l="l"/>
            <a:pathLst>
              <a:path h="10656021" w="8516118">
                <a:moveTo>
                  <a:pt x="0" y="0"/>
                </a:moveTo>
                <a:lnTo>
                  <a:pt x="8516118" y="0"/>
                </a:lnTo>
                <a:lnTo>
                  <a:pt x="8516118" y="10656021"/>
                </a:lnTo>
                <a:lnTo>
                  <a:pt x="0" y="10656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904" t="0" r="-4390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4039167" y="7592577"/>
            <a:ext cx="4723205" cy="3039862"/>
            <a:chOff x="0" y="0"/>
            <a:chExt cx="732589" cy="47149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32589" cy="471495"/>
            </a:xfrm>
            <a:custGeom>
              <a:avLst/>
              <a:gdLst/>
              <a:ahLst/>
              <a:cxnLst/>
              <a:rect r="r" b="b" t="t" l="l"/>
              <a:pathLst>
                <a:path h="471495" w="732589">
                  <a:moveTo>
                    <a:pt x="54091" y="0"/>
                  </a:moveTo>
                  <a:lnTo>
                    <a:pt x="678498" y="0"/>
                  </a:lnTo>
                  <a:cubicBezTo>
                    <a:pt x="692843" y="0"/>
                    <a:pt x="706602" y="5699"/>
                    <a:pt x="716746" y="15843"/>
                  </a:cubicBezTo>
                  <a:cubicBezTo>
                    <a:pt x="726890" y="25987"/>
                    <a:pt x="732589" y="39745"/>
                    <a:pt x="732589" y="54091"/>
                  </a:cubicBezTo>
                  <a:lnTo>
                    <a:pt x="732589" y="417404"/>
                  </a:lnTo>
                  <a:cubicBezTo>
                    <a:pt x="732589" y="447278"/>
                    <a:pt x="708371" y="471495"/>
                    <a:pt x="678498" y="471495"/>
                  </a:cubicBezTo>
                  <a:lnTo>
                    <a:pt x="54091" y="471495"/>
                  </a:lnTo>
                  <a:cubicBezTo>
                    <a:pt x="24217" y="471495"/>
                    <a:pt x="0" y="447278"/>
                    <a:pt x="0" y="417404"/>
                  </a:cubicBezTo>
                  <a:lnTo>
                    <a:pt x="0" y="54091"/>
                  </a:lnTo>
                  <a:cubicBezTo>
                    <a:pt x="0" y="24217"/>
                    <a:pt x="24217" y="0"/>
                    <a:pt x="54091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0"/>
              <a:ext cx="732589" cy="4714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4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929679" y="3075974"/>
            <a:ext cx="9679834" cy="916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23"/>
              </a:lnSpc>
            </a:pPr>
            <a:r>
              <a:rPr lang="en-US" sz="6721" spc="-309">
                <a:solidFill>
                  <a:srgbClr val="EF3240"/>
                </a:solidFill>
                <a:latin typeface="Montserrat"/>
                <a:ea typeface="Montserrat"/>
                <a:cs typeface="Montserrat"/>
                <a:sym typeface="Montserrat"/>
              </a:rPr>
              <a:t>Calendrier</a:t>
            </a:r>
            <a:r>
              <a:rPr lang="en-US" sz="6721" spc="-309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 pédagogique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62480" y="4500478"/>
            <a:ext cx="8618853" cy="143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15"/>
              </a:lnSpc>
              <a:spcBef>
                <a:spcPct val="0"/>
              </a:spcBef>
            </a:pPr>
            <a:r>
              <a:rPr lang="en-US" sz="3179" spc="3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Pour connaître les dates prévisionnelles des vacances, examens, jury… </a:t>
            </a:r>
            <a:r>
              <a:rPr lang="en-US" sz="3179" spc="31">
                <a:solidFill>
                  <a:srgbClr val="EF324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RDV sur le site Internet de la Faculté de droit.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520125" y="8451399"/>
            <a:ext cx="3491835" cy="1143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7"/>
              </a:lnSpc>
              <a:spcBef>
                <a:spcPct val="0"/>
              </a:spcBef>
            </a:pPr>
            <a:r>
              <a:rPr lang="en-US" sz="2531" spc="25">
                <a:solidFill>
                  <a:srgbClr val="E7344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+  D'infos : </a:t>
            </a:r>
            <a:r>
              <a:rPr lang="en-US" sz="2531" spc="25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https://www.fac-droit.univ-smb.fr/fr/calendrier/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7139063" y="6338688"/>
            <a:ext cx="2919612" cy="2919612"/>
            <a:chOff x="0" y="0"/>
            <a:chExt cx="3892816" cy="389281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892816" cy="3892816"/>
            </a:xfrm>
            <a:custGeom>
              <a:avLst/>
              <a:gdLst/>
              <a:ahLst/>
              <a:cxnLst/>
              <a:rect r="r" b="b" t="t" l="l"/>
              <a:pathLst>
                <a:path h="3892816" w="3892816">
                  <a:moveTo>
                    <a:pt x="0" y="0"/>
                  </a:moveTo>
                  <a:lnTo>
                    <a:pt x="3892816" y="0"/>
                  </a:lnTo>
                  <a:lnTo>
                    <a:pt x="3892816" y="3892816"/>
                  </a:lnTo>
                  <a:lnTo>
                    <a:pt x="0" y="38928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96689" y="2215850"/>
            <a:ext cx="7664159" cy="916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23"/>
              </a:lnSpc>
            </a:pPr>
            <a:r>
              <a:rPr lang="en-US" sz="6721" spc="-309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Emploi </a:t>
            </a:r>
            <a:r>
              <a:rPr lang="en-US" sz="6721" spc="-309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du temps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239015" y="3900915"/>
            <a:ext cx="6570821" cy="1350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0099" indent="-300049" lvl="1">
              <a:lnSpc>
                <a:spcPts val="3474"/>
              </a:lnSpc>
              <a:buFont typeface="Arial"/>
              <a:buChar char="•"/>
            </a:pPr>
            <a:r>
              <a:rPr lang="en-US" sz="2779" spc="2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CM = cours magistraux</a:t>
            </a:r>
          </a:p>
          <a:p>
            <a:pPr algn="l" marL="600099" indent="-300049" lvl="1">
              <a:lnSpc>
                <a:spcPts val="3474"/>
              </a:lnSpc>
              <a:buFont typeface="Arial"/>
              <a:buChar char="•"/>
            </a:pPr>
            <a:r>
              <a:rPr lang="en-US" sz="2779" spc="2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TD = travaux dirigés</a:t>
            </a:r>
          </a:p>
          <a:p>
            <a:pPr algn="l" marL="600099" indent="-300049" lvl="1">
              <a:lnSpc>
                <a:spcPts val="3474"/>
              </a:lnSpc>
              <a:buFont typeface="Arial"/>
              <a:buChar char="•"/>
            </a:pPr>
            <a:r>
              <a:rPr lang="en-US" sz="2779" spc="2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EAD = Enseignements à distance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6153150"/>
            <a:ext cx="8857842" cy="2524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35"/>
              </a:lnSpc>
              <a:spcBef>
                <a:spcPct val="0"/>
              </a:spcBef>
            </a:pPr>
            <a:r>
              <a:rPr lang="en-US" sz="2779" spc="2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L'EDT est  accessible sur une </a:t>
            </a:r>
            <a:r>
              <a:rPr lang="en-US" sz="2779" spc="27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plateforme (ADE) :</a:t>
            </a:r>
            <a:r>
              <a:rPr lang="en-US" sz="2779" spc="27" u="sng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79" spc="27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accessible par votre INTRANET. </a:t>
            </a:r>
            <a:r>
              <a:rPr lang="en-US" sz="2779" spc="2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lang="en-US" sz="2779" spc="2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 cas de modification de dernière minute de l’emploi du temps vous recevrez un message sur votre boite mail universitaire.</a:t>
            </a:r>
            <a:r>
              <a:rPr lang="en-US" sz="2779" spc="27">
                <a:solidFill>
                  <a:srgbClr val="E7344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</a:p>
          <a:p>
            <a:pPr algn="just">
              <a:lnSpc>
                <a:spcPts val="3335"/>
              </a:lnSpc>
              <a:spcBef>
                <a:spcPct val="0"/>
              </a:spcBef>
            </a:pPr>
            <a:r>
              <a:rPr lang="en-US" sz="2779" spc="27">
                <a:solidFill>
                  <a:srgbClr val="E7344C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Merci de la consulter régulièrement.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0834941" y="-172539"/>
            <a:ext cx="7453059" cy="10459539"/>
            <a:chOff x="0" y="0"/>
            <a:chExt cx="9937413" cy="13946052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2"/>
            <a:srcRect l="26559" t="0" r="26559" b="0"/>
            <a:stretch>
              <a:fillRect/>
            </a:stretch>
          </p:blipFill>
          <p:spPr>
            <a:xfrm flipH="false" flipV="false">
              <a:off x="0" y="0"/>
              <a:ext cx="9937413" cy="13946052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13778694" y="7787135"/>
            <a:ext cx="5093829" cy="2844797"/>
            <a:chOff x="0" y="0"/>
            <a:chExt cx="790074" cy="4412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90074" cy="441240"/>
            </a:xfrm>
            <a:custGeom>
              <a:avLst/>
              <a:gdLst/>
              <a:ahLst/>
              <a:cxnLst/>
              <a:rect r="r" b="b" t="t" l="l"/>
              <a:pathLst>
                <a:path h="441240" w="790074">
                  <a:moveTo>
                    <a:pt x="50155" y="0"/>
                  </a:moveTo>
                  <a:lnTo>
                    <a:pt x="739919" y="0"/>
                  </a:lnTo>
                  <a:cubicBezTo>
                    <a:pt x="753221" y="0"/>
                    <a:pt x="765978" y="5284"/>
                    <a:pt x="775384" y="14690"/>
                  </a:cubicBezTo>
                  <a:cubicBezTo>
                    <a:pt x="784790" y="24096"/>
                    <a:pt x="790074" y="36853"/>
                    <a:pt x="790074" y="50155"/>
                  </a:cubicBezTo>
                  <a:lnTo>
                    <a:pt x="790074" y="391084"/>
                  </a:lnTo>
                  <a:cubicBezTo>
                    <a:pt x="790074" y="418785"/>
                    <a:pt x="767619" y="441240"/>
                    <a:pt x="739919" y="441240"/>
                  </a:cubicBezTo>
                  <a:lnTo>
                    <a:pt x="50155" y="441240"/>
                  </a:lnTo>
                  <a:cubicBezTo>
                    <a:pt x="36853" y="441240"/>
                    <a:pt x="24096" y="435956"/>
                    <a:pt x="14690" y="426550"/>
                  </a:cubicBezTo>
                  <a:cubicBezTo>
                    <a:pt x="5284" y="417144"/>
                    <a:pt x="0" y="404387"/>
                    <a:pt x="0" y="391084"/>
                  </a:cubicBezTo>
                  <a:lnTo>
                    <a:pt x="0" y="50155"/>
                  </a:lnTo>
                  <a:cubicBezTo>
                    <a:pt x="0" y="36853"/>
                    <a:pt x="5284" y="24096"/>
                    <a:pt x="14690" y="14690"/>
                  </a:cubicBezTo>
                  <a:cubicBezTo>
                    <a:pt x="24096" y="5284"/>
                    <a:pt x="36853" y="0"/>
                    <a:pt x="50155" y="0"/>
                  </a:cubicBezTo>
                  <a:close/>
                </a:path>
              </a:pathLst>
            </a:custGeom>
            <a:solidFill>
              <a:srgbClr val="E7344C"/>
            </a:solidFill>
            <a:ln w="47625" cap="rnd">
              <a:solidFill>
                <a:srgbClr val="E7344C"/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0"/>
              <a:ext cx="790074" cy="4412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4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4402208" y="8338602"/>
            <a:ext cx="4615564" cy="1515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7"/>
              </a:lnSpc>
              <a:spcBef>
                <a:spcPct val="0"/>
              </a:spcBef>
            </a:pPr>
            <a:r>
              <a:rPr lang="en-US" sz="2531" spc="2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+  D'infos : </a:t>
            </a:r>
            <a:r>
              <a:rPr lang="en-US" sz="2531" spc="2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www.fac-droit.univ-smb.fr &gt; &gt; </a:t>
            </a:r>
            <a:r>
              <a:rPr lang="en-US" sz="2531" spc="2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SCOLARITE &gt; ESPACE NUMERIQUE</a:t>
            </a:r>
          </a:p>
        </p:txBody>
      </p:sp>
      <p:grpSp>
        <p:nvGrpSpPr>
          <p:cNvPr name="Group 11" id="11"/>
          <p:cNvGrpSpPr>
            <a:grpSpLocks noChangeAspect="true"/>
          </p:cNvGrpSpPr>
          <p:nvPr/>
        </p:nvGrpSpPr>
        <p:grpSpPr>
          <a:xfrm rot="5400000">
            <a:off x="-1121734" y="1731456"/>
            <a:ext cx="2056188" cy="1780658"/>
            <a:chOff x="0" y="0"/>
            <a:chExt cx="6350000" cy="54991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</p:spTree>
  </p:cSld>
  <p:clrMapOvr>
    <a:masterClrMapping/>
  </p:clrMapOvr>
  <p:transition spd="fast">
    <p:fade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5400000">
            <a:off x="-1150669" y="1586008"/>
            <a:ext cx="2056188" cy="1780658"/>
            <a:chOff x="0" y="0"/>
            <a:chExt cx="6350000" cy="54991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1819822" y="-236775"/>
            <a:ext cx="7763009" cy="10656021"/>
          </a:xfrm>
          <a:custGeom>
            <a:avLst/>
            <a:gdLst/>
            <a:ahLst/>
            <a:cxnLst/>
            <a:rect r="r" b="b" t="t" l="l"/>
            <a:pathLst>
              <a:path h="10656021" w="7763009">
                <a:moveTo>
                  <a:pt x="0" y="0"/>
                </a:moveTo>
                <a:lnTo>
                  <a:pt x="7763008" y="0"/>
                </a:lnTo>
                <a:lnTo>
                  <a:pt x="7763008" y="10656021"/>
                </a:lnTo>
                <a:lnTo>
                  <a:pt x="0" y="10656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330" t="0" r="-4175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708141" y="6021958"/>
            <a:ext cx="7071134" cy="5728154"/>
            <a:chOff x="0" y="0"/>
            <a:chExt cx="1096762" cy="88846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96762" cy="888460"/>
            </a:xfrm>
            <a:custGeom>
              <a:avLst/>
              <a:gdLst/>
              <a:ahLst/>
              <a:cxnLst/>
              <a:rect r="r" b="b" t="t" l="l"/>
              <a:pathLst>
                <a:path h="888460" w="1096762">
                  <a:moveTo>
                    <a:pt x="36130" y="0"/>
                  </a:moveTo>
                  <a:lnTo>
                    <a:pt x="1060632" y="0"/>
                  </a:lnTo>
                  <a:cubicBezTo>
                    <a:pt x="1070214" y="0"/>
                    <a:pt x="1079404" y="3807"/>
                    <a:pt x="1086180" y="10582"/>
                  </a:cubicBezTo>
                  <a:cubicBezTo>
                    <a:pt x="1092956" y="17358"/>
                    <a:pt x="1096762" y="26548"/>
                    <a:pt x="1096762" y="36130"/>
                  </a:cubicBezTo>
                  <a:lnTo>
                    <a:pt x="1096762" y="852330"/>
                  </a:lnTo>
                  <a:cubicBezTo>
                    <a:pt x="1096762" y="861912"/>
                    <a:pt x="1092956" y="871102"/>
                    <a:pt x="1086180" y="877878"/>
                  </a:cubicBezTo>
                  <a:cubicBezTo>
                    <a:pt x="1079404" y="884654"/>
                    <a:pt x="1070214" y="888460"/>
                    <a:pt x="1060632" y="888460"/>
                  </a:cubicBezTo>
                  <a:lnTo>
                    <a:pt x="36130" y="888460"/>
                  </a:lnTo>
                  <a:cubicBezTo>
                    <a:pt x="26548" y="888460"/>
                    <a:pt x="17358" y="884654"/>
                    <a:pt x="10582" y="877878"/>
                  </a:cubicBezTo>
                  <a:cubicBezTo>
                    <a:pt x="3807" y="871102"/>
                    <a:pt x="0" y="861912"/>
                    <a:pt x="0" y="852330"/>
                  </a:cubicBezTo>
                  <a:lnTo>
                    <a:pt x="0" y="36130"/>
                  </a:lnTo>
                  <a:cubicBezTo>
                    <a:pt x="0" y="26548"/>
                    <a:pt x="3807" y="17358"/>
                    <a:pt x="10582" y="10582"/>
                  </a:cubicBezTo>
                  <a:cubicBezTo>
                    <a:pt x="17358" y="3807"/>
                    <a:pt x="26548" y="0"/>
                    <a:pt x="36130" y="0"/>
                  </a:cubicBezTo>
                  <a:close/>
                </a:path>
              </a:pathLst>
            </a:custGeom>
            <a:solidFill>
              <a:srgbClr val="E7344C"/>
            </a:solidFill>
            <a:ln w="47625" cap="rnd">
              <a:solidFill>
                <a:srgbClr val="E7344C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0"/>
              <a:ext cx="1096762" cy="8884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4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929679" y="2070402"/>
            <a:ext cx="7664159" cy="916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23"/>
              </a:lnSpc>
            </a:pPr>
            <a:r>
              <a:rPr lang="en-US" sz="6721" spc="-309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Espace </a:t>
            </a:r>
            <a:r>
              <a:rPr lang="en-US" sz="6721" spc="-309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numérique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366795" y="6535735"/>
            <a:ext cx="5849077" cy="33879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38"/>
              </a:lnSpc>
            </a:pPr>
            <a:r>
              <a:rPr lang="en-US" sz="274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 tant qu’étudiant de l’USMB vous bénéficiez d’une adresse mail : </a:t>
            </a:r>
            <a:r>
              <a:rPr lang="en-US" sz="274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prenom.nom@etu.univ-smb.fr. </a:t>
            </a:r>
            <a:r>
              <a:rPr lang="en-US" sz="274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La communication </a:t>
            </a:r>
            <a:r>
              <a:rPr lang="en-US" sz="274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 la Faculté de droit et de l’université se fera </a:t>
            </a:r>
            <a:r>
              <a:rPr lang="en-US" sz="274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exclusivement sur cette adresse.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62480" y="3504431"/>
            <a:ext cx="6964185" cy="4381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55"/>
              </a:lnSpc>
              <a:spcBef>
                <a:spcPct val="0"/>
              </a:spcBef>
            </a:pPr>
            <a:r>
              <a:rPr lang="en-US" sz="2879" spc="2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Après votre inscription, il faut </a:t>
            </a:r>
            <a:r>
              <a:rPr lang="en-US" sz="2879" spc="28">
                <a:solidFill>
                  <a:srgbClr val="E7344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créer votre mot de passe</a:t>
            </a:r>
            <a:r>
              <a:rPr lang="en-US" sz="2879" spc="2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pour l’accès à votre espace numérique de l’université .</a:t>
            </a:r>
          </a:p>
          <a:p>
            <a:pPr algn="l">
              <a:lnSpc>
                <a:spcPts val="3455"/>
              </a:lnSpc>
              <a:spcBef>
                <a:spcPct val="0"/>
              </a:spcBef>
            </a:pPr>
          </a:p>
          <a:p>
            <a:pPr algn="l">
              <a:lnSpc>
                <a:spcPts val="3455"/>
              </a:lnSpc>
              <a:spcBef>
                <a:spcPct val="0"/>
              </a:spcBef>
            </a:pPr>
            <a:r>
              <a:rPr lang="en-US" sz="2879" spc="2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Ce mot de passe est </a:t>
            </a:r>
            <a:r>
              <a:rPr lang="en-US" sz="2879" spc="28">
                <a:solidFill>
                  <a:srgbClr val="E7344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valable pour tous les services numériques de l’université</a:t>
            </a:r>
            <a:r>
              <a:rPr lang="en-US" sz="2879" spc="28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 :</a:t>
            </a:r>
            <a:r>
              <a:rPr lang="en-US" sz="2879" spc="2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messagerie, emploi du temps, certificat de scolarité, résultats, Moodle, etc.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8382032"/>
            <a:ext cx="6095516" cy="790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51"/>
              </a:lnSpc>
            </a:pPr>
            <a:r>
              <a:rPr lang="en-US" sz="2251" u="sng">
                <a:solidFill>
                  <a:srgbClr val="E7344C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3" tooltip="https://www.fac-droit.univ-smb.fr/fr/espace-numerique/"/>
              </a:rPr>
              <a:t>https://www.fac-droit.univ-smb.fr/fr/espace-numerique/</a:t>
            </a:r>
          </a:p>
        </p:txBody>
      </p:sp>
    </p:spTree>
  </p:cSld>
  <p:clrMapOvr>
    <a:masterClrMapping/>
  </p:clrMapOvr>
  <p:transition spd="fast">
    <p:fade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955937" y="-103175"/>
            <a:ext cx="1138347" cy="10738816"/>
            <a:chOff x="0" y="0"/>
            <a:chExt cx="1226161" cy="1156722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26161" cy="11567223"/>
            </a:xfrm>
            <a:custGeom>
              <a:avLst/>
              <a:gdLst/>
              <a:ahLst/>
              <a:cxnLst/>
              <a:rect r="r" b="b" t="t" l="l"/>
              <a:pathLst>
                <a:path h="11567223" w="1226161">
                  <a:moveTo>
                    <a:pt x="0" y="0"/>
                  </a:moveTo>
                  <a:lnTo>
                    <a:pt x="1226161" y="0"/>
                  </a:lnTo>
                  <a:lnTo>
                    <a:pt x="1226161" y="11567223"/>
                  </a:lnTo>
                  <a:lnTo>
                    <a:pt x="0" y="11567223"/>
                  </a:lnTo>
                  <a:close/>
                </a:path>
              </a:pathLst>
            </a:custGeom>
            <a:solidFill>
              <a:srgbClr val="D9DFDB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9525111" y="0"/>
            <a:ext cx="7734189" cy="7973759"/>
            <a:chOff x="0" y="0"/>
            <a:chExt cx="10312252" cy="10631678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2"/>
            <a:srcRect l="14561" t="0" r="20815" b="0"/>
            <a:stretch>
              <a:fillRect/>
            </a:stretch>
          </p:blipFill>
          <p:spPr>
            <a:xfrm flipH="false" flipV="false">
              <a:off x="0" y="0"/>
              <a:ext cx="10312252" cy="10631678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7837433" y="6668421"/>
            <a:ext cx="3889047" cy="3650368"/>
            <a:chOff x="0" y="0"/>
            <a:chExt cx="4189053" cy="393196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189053" cy="3931963"/>
            </a:xfrm>
            <a:custGeom>
              <a:avLst/>
              <a:gdLst/>
              <a:ahLst/>
              <a:cxnLst/>
              <a:rect r="r" b="b" t="t" l="l"/>
              <a:pathLst>
                <a:path h="3931963" w="4189053">
                  <a:moveTo>
                    <a:pt x="0" y="0"/>
                  </a:moveTo>
                  <a:lnTo>
                    <a:pt x="4189053" y="0"/>
                  </a:lnTo>
                  <a:lnTo>
                    <a:pt x="4189053" y="3931963"/>
                  </a:lnTo>
                  <a:lnTo>
                    <a:pt x="0" y="3931963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1041667" y="2352403"/>
            <a:ext cx="8000615" cy="1752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60"/>
              </a:lnSpc>
            </a:pPr>
            <a:r>
              <a:rPr lang="en-US" sz="5800">
                <a:solidFill>
                  <a:srgbClr val="4D4D4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BIENVENUE À LA FACULTÉ DE DROIT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837433" y="9180977"/>
            <a:ext cx="3889047" cy="742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Rentrée </a:t>
            </a:r>
          </a:p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2024-2025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8524059" y="7508101"/>
            <a:ext cx="2420544" cy="1047698"/>
          </a:xfrm>
          <a:custGeom>
            <a:avLst/>
            <a:gdLst/>
            <a:ahLst/>
            <a:cxnLst/>
            <a:rect r="r" b="b" t="t" l="l"/>
            <a:pathLst>
              <a:path h="1047698" w="2420544">
                <a:moveTo>
                  <a:pt x="0" y="0"/>
                </a:moveTo>
                <a:lnTo>
                  <a:pt x="2420544" y="0"/>
                </a:lnTo>
                <a:lnTo>
                  <a:pt x="2420544" y="1047698"/>
                </a:lnTo>
                <a:lnTo>
                  <a:pt x="0" y="10476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41667" y="4911212"/>
            <a:ext cx="681829" cy="681829"/>
          </a:xfrm>
          <a:custGeom>
            <a:avLst/>
            <a:gdLst/>
            <a:ahLst/>
            <a:cxnLst/>
            <a:rect r="r" b="b" t="t" l="l"/>
            <a:pathLst>
              <a:path h="681829" w="681829">
                <a:moveTo>
                  <a:pt x="0" y="0"/>
                </a:moveTo>
                <a:lnTo>
                  <a:pt x="681829" y="0"/>
                </a:lnTo>
                <a:lnTo>
                  <a:pt x="681829" y="681829"/>
                </a:lnTo>
                <a:lnTo>
                  <a:pt x="0" y="681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50184" y="5969559"/>
            <a:ext cx="698862" cy="698862"/>
          </a:xfrm>
          <a:custGeom>
            <a:avLst/>
            <a:gdLst/>
            <a:ahLst/>
            <a:cxnLst/>
            <a:rect r="r" b="b" t="t" l="l"/>
            <a:pathLst>
              <a:path h="698862" w="698862">
                <a:moveTo>
                  <a:pt x="0" y="0"/>
                </a:moveTo>
                <a:lnTo>
                  <a:pt x="698862" y="0"/>
                </a:lnTo>
                <a:lnTo>
                  <a:pt x="698862" y="698862"/>
                </a:lnTo>
                <a:lnTo>
                  <a:pt x="0" y="6988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57416" y="7022824"/>
            <a:ext cx="698862" cy="698862"/>
          </a:xfrm>
          <a:custGeom>
            <a:avLst/>
            <a:gdLst/>
            <a:ahLst/>
            <a:cxnLst/>
            <a:rect r="r" b="b" t="t" l="l"/>
            <a:pathLst>
              <a:path h="698862" w="698862">
                <a:moveTo>
                  <a:pt x="0" y="0"/>
                </a:moveTo>
                <a:lnTo>
                  <a:pt x="698862" y="0"/>
                </a:lnTo>
                <a:lnTo>
                  <a:pt x="698862" y="698862"/>
                </a:lnTo>
                <a:lnTo>
                  <a:pt x="0" y="6988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64208" y="8068856"/>
            <a:ext cx="698862" cy="698862"/>
          </a:xfrm>
          <a:custGeom>
            <a:avLst/>
            <a:gdLst/>
            <a:ahLst/>
            <a:cxnLst/>
            <a:rect r="r" b="b" t="t" l="l"/>
            <a:pathLst>
              <a:path h="698862" w="698862">
                <a:moveTo>
                  <a:pt x="0" y="0"/>
                </a:moveTo>
                <a:lnTo>
                  <a:pt x="698862" y="0"/>
                </a:lnTo>
                <a:lnTo>
                  <a:pt x="698862" y="698862"/>
                </a:lnTo>
                <a:lnTo>
                  <a:pt x="0" y="6988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974671" y="4880428"/>
            <a:ext cx="7359940" cy="802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3"/>
              </a:lnSpc>
            </a:pPr>
            <a:r>
              <a:rPr lang="en-US" sz="2625" spc="2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Présentation générale de la </a:t>
            </a:r>
          </a:p>
          <a:p>
            <a:pPr algn="l">
              <a:lnSpc>
                <a:spcPts val="3203"/>
              </a:lnSpc>
            </a:pPr>
            <a:r>
              <a:rPr lang="en-US" sz="2625" spc="2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Faculté de droit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993482" y="6014343"/>
            <a:ext cx="6193305" cy="4714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38"/>
              </a:lnSpc>
              <a:spcBef>
                <a:spcPct val="0"/>
              </a:spcBef>
            </a:pPr>
            <a:r>
              <a:rPr lang="en-US" sz="2625" spc="2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Les s</a:t>
            </a:r>
            <a:r>
              <a:rPr lang="en-US" sz="2625" spc="2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ervices dédiés aux étudiants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974671" y="8147338"/>
            <a:ext cx="4960964" cy="472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07"/>
              </a:lnSpc>
              <a:spcBef>
                <a:spcPct val="0"/>
              </a:spcBef>
            </a:pPr>
            <a:r>
              <a:rPr lang="en-US" sz="2605" spc="2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Les é</a:t>
            </a:r>
            <a:r>
              <a:rPr lang="en-US" sz="2605" spc="2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vènements de rentrée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017322" y="7106102"/>
            <a:ext cx="4650103" cy="472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07"/>
              </a:lnSpc>
              <a:spcBef>
                <a:spcPct val="0"/>
              </a:spcBef>
            </a:pPr>
            <a:r>
              <a:rPr lang="en-US" sz="2605" spc="2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 s</a:t>
            </a:r>
            <a:r>
              <a:rPr lang="en-US" sz="2605" spc="2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colarité pédagogique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-197228" y="-103175"/>
            <a:ext cx="851419" cy="1536331"/>
            <a:chOff x="0" y="0"/>
            <a:chExt cx="2179053" cy="3931963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179053" cy="3931963"/>
            </a:xfrm>
            <a:custGeom>
              <a:avLst/>
              <a:gdLst/>
              <a:ahLst/>
              <a:cxnLst/>
              <a:rect r="r" b="b" t="t" l="l"/>
              <a:pathLst>
                <a:path h="3931963" w="2179053">
                  <a:moveTo>
                    <a:pt x="0" y="0"/>
                  </a:moveTo>
                  <a:lnTo>
                    <a:pt x="2179053" y="0"/>
                  </a:lnTo>
                  <a:lnTo>
                    <a:pt x="2179053" y="3931963"/>
                  </a:lnTo>
                  <a:lnTo>
                    <a:pt x="0" y="3931963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</p:spTree>
  </p:cSld>
  <p:clrMapOvr>
    <a:masterClrMapping/>
  </p:clrMapOvr>
  <p:transition spd="fast">
    <p:fade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48686" y="2474436"/>
            <a:ext cx="7664159" cy="916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23"/>
              </a:lnSpc>
            </a:pPr>
            <a:r>
              <a:rPr lang="en-US" sz="6721" spc="-309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Cours </a:t>
            </a:r>
            <a:r>
              <a:rPr lang="en-US" sz="6721" spc="-309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en ligne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0834941" y="-172539"/>
            <a:ext cx="7453059" cy="10459539"/>
            <a:chOff x="0" y="0"/>
            <a:chExt cx="9937413" cy="13946052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2"/>
            <a:srcRect l="26218" t="0" r="26218" b="0"/>
            <a:stretch>
              <a:fillRect/>
            </a:stretch>
          </p:blipFill>
          <p:spPr>
            <a:xfrm flipH="false" flipV="false">
              <a:off x="0" y="0"/>
              <a:ext cx="9937413" cy="13946052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13778694" y="7787135"/>
            <a:ext cx="5093829" cy="2844797"/>
            <a:chOff x="0" y="0"/>
            <a:chExt cx="790074" cy="4412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90074" cy="441240"/>
            </a:xfrm>
            <a:custGeom>
              <a:avLst/>
              <a:gdLst/>
              <a:ahLst/>
              <a:cxnLst/>
              <a:rect r="r" b="b" t="t" l="l"/>
              <a:pathLst>
                <a:path h="441240" w="790074">
                  <a:moveTo>
                    <a:pt x="50155" y="0"/>
                  </a:moveTo>
                  <a:lnTo>
                    <a:pt x="739919" y="0"/>
                  </a:lnTo>
                  <a:cubicBezTo>
                    <a:pt x="753221" y="0"/>
                    <a:pt x="765978" y="5284"/>
                    <a:pt x="775384" y="14690"/>
                  </a:cubicBezTo>
                  <a:cubicBezTo>
                    <a:pt x="784790" y="24096"/>
                    <a:pt x="790074" y="36853"/>
                    <a:pt x="790074" y="50155"/>
                  </a:cubicBezTo>
                  <a:lnTo>
                    <a:pt x="790074" y="391084"/>
                  </a:lnTo>
                  <a:cubicBezTo>
                    <a:pt x="790074" y="418785"/>
                    <a:pt x="767619" y="441240"/>
                    <a:pt x="739919" y="441240"/>
                  </a:cubicBezTo>
                  <a:lnTo>
                    <a:pt x="50155" y="441240"/>
                  </a:lnTo>
                  <a:cubicBezTo>
                    <a:pt x="36853" y="441240"/>
                    <a:pt x="24096" y="435956"/>
                    <a:pt x="14690" y="426550"/>
                  </a:cubicBezTo>
                  <a:cubicBezTo>
                    <a:pt x="5284" y="417144"/>
                    <a:pt x="0" y="404387"/>
                    <a:pt x="0" y="391084"/>
                  </a:cubicBezTo>
                  <a:lnTo>
                    <a:pt x="0" y="50155"/>
                  </a:lnTo>
                  <a:cubicBezTo>
                    <a:pt x="0" y="36853"/>
                    <a:pt x="5284" y="24096"/>
                    <a:pt x="14690" y="14690"/>
                  </a:cubicBezTo>
                  <a:cubicBezTo>
                    <a:pt x="24096" y="5284"/>
                    <a:pt x="36853" y="0"/>
                    <a:pt x="50155" y="0"/>
                  </a:cubicBezTo>
                  <a:close/>
                </a:path>
              </a:pathLst>
            </a:custGeom>
            <a:solidFill>
              <a:srgbClr val="E7344C"/>
            </a:solidFill>
            <a:ln w="47625" cap="rnd">
              <a:solidFill>
                <a:srgbClr val="E7344C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0"/>
              <a:ext cx="790074" cy="4412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4"/>
                </a:lnSpc>
              </a:pPr>
            </a:p>
          </p:txBody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5400000">
            <a:off x="-679408" y="1805406"/>
            <a:ext cx="2056188" cy="1780658"/>
            <a:chOff x="0" y="0"/>
            <a:chExt cx="6350000" cy="54991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417906" y="3704779"/>
            <a:ext cx="8929783" cy="131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74"/>
              </a:lnSpc>
            </a:pPr>
            <a:r>
              <a:rPr lang="en-US" sz="2779" spc="27">
                <a:solidFill>
                  <a:srgbClr val="E7344C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Plateforme en ligne dédiée au droit et à la science politique</a:t>
            </a:r>
          </a:p>
          <a:p>
            <a:pPr algn="l">
              <a:lnSpc>
                <a:spcPts val="3474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417906" y="4895850"/>
            <a:ext cx="8160168" cy="4010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15"/>
              </a:lnSpc>
            </a:pPr>
            <a:r>
              <a:rPr lang="en-US" sz="2679" spc="26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l’Université Numérique Juridique Francophone propose près de 120 cours couvrant les programmes de licence et de master. Les contenus sont élaborés, conçus et tenus à jour par des enseignants disposant d’une expertise reconnue.</a:t>
            </a:r>
          </a:p>
          <a:p>
            <a:pPr algn="just">
              <a:lnSpc>
                <a:spcPts val="3215"/>
              </a:lnSpc>
            </a:pPr>
          </a:p>
          <a:p>
            <a:pPr algn="just">
              <a:lnSpc>
                <a:spcPts val="3215"/>
              </a:lnSpc>
            </a:pPr>
            <a:r>
              <a:rPr lang="en-US" sz="2679" spc="26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Vous pouvez y </a:t>
            </a:r>
            <a:r>
              <a:rPr lang="en-US" sz="2679" spc="26">
                <a:solidFill>
                  <a:srgbClr val="E7344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accéder gratuitement</a:t>
            </a:r>
            <a:r>
              <a:rPr lang="en-US" sz="2679" spc="26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en vous connectant avec vos identifiants universitaires.</a:t>
            </a:r>
          </a:p>
          <a:p>
            <a:pPr algn="just">
              <a:lnSpc>
                <a:spcPts val="3215"/>
              </a:lnSpc>
              <a:spcBef>
                <a:spcPct val="0"/>
              </a:spcBef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4402208" y="8338602"/>
            <a:ext cx="4615564" cy="1515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7"/>
              </a:lnSpc>
              <a:spcBef>
                <a:spcPct val="0"/>
              </a:spcBef>
            </a:pPr>
            <a:r>
              <a:rPr lang="en-US" sz="2531" spc="2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+  D'infos : </a:t>
            </a:r>
            <a:r>
              <a:rPr lang="en-US" sz="2531" spc="2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www.fac-droit.univ-smb.fr &gt; &gt; </a:t>
            </a:r>
            <a:r>
              <a:rPr lang="en-US" sz="2531" spc="2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SCOLARITE &gt; MES </a:t>
            </a:r>
          </a:p>
          <a:p>
            <a:pPr algn="l">
              <a:lnSpc>
                <a:spcPts val="3037"/>
              </a:lnSpc>
              <a:spcBef>
                <a:spcPct val="0"/>
              </a:spcBef>
            </a:pPr>
            <a:r>
              <a:rPr lang="en-US" sz="2531" spc="2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OUTILS</a:t>
            </a:r>
          </a:p>
        </p:txBody>
      </p:sp>
    </p:spTree>
  </p:cSld>
  <p:clrMapOvr>
    <a:masterClrMapping/>
  </p:clrMapOvr>
  <p:transition spd="fast">
    <p:fade/>
  </p:transition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277501" y="3054331"/>
            <a:ext cx="9732998" cy="4598058"/>
            <a:chOff x="0" y="0"/>
            <a:chExt cx="1454704" cy="68723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54704" cy="687230"/>
            </a:xfrm>
            <a:custGeom>
              <a:avLst/>
              <a:gdLst/>
              <a:ahLst/>
              <a:cxnLst/>
              <a:rect r="r" b="b" t="t" l="l"/>
              <a:pathLst>
                <a:path h="687230" w="1454704">
                  <a:moveTo>
                    <a:pt x="0" y="0"/>
                  </a:moveTo>
                  <a:lnTo>
                    <a:pt x="1454704" y="0"/>
                  </a:lnTo>
                  <a:lnTo>
                    <a:pt x="1454704" y="687230"/>
                  </a:lnTo>
                  <a:lnTo>
                    <a:pt x="0" y="6872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1454704" cy="6872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4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4805257" y="4184648"/>
            <a:ext cx="8677486" cy="2375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13"/>
              </a:lnSpc>
            </a:pPr>
            <a:r>
              <a:rPr lang="en-US" sz="8098">
                <a:solidFill>
                  <a:srgbClr val="E7344C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Événements de rentrée</a:t>
            </a:r>
          </a:p>
        </p:txBody>
      </p:sp>
    </p:spTree>
  </p:cSld>
  <p:clrMapOvr>
    <a:masterClrMapping/>
  </p:clrMapOvr>
  <p:transition spd="fast">
    <p:fade/>
  </p:transition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0"/>
            <a:ext cx="16715504" cy="10287000"/>
          </a:xfrm>
          <a:custGeom>
            <a:avLst/>
            <a:gdLst/>
            <a:ahLst/>
            <a:cxnLst/>
            <a:rect r="r" b="b" t="t" l="l"/>
            <a:pathLst>
              <a:path h="10287000" w="16715504">
                <a:moveTo>
                  <a:pt x="0" y="0"/>
                </a:moveTo>
                <a:lnTo>
                  <a:pt x="16715504" y="0"/>
                </a:lnTo>
                <a:lnTo>
                  <a:pt x="1671550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34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888051"/>
            <a:ext cx="18288000" cy="6510897"/>
          </a:xfrm>
          <a:custGeom>
            <a:avLst/>
            <a:gdLst/>
            <a:ahLst/>
            <a:cxnLst/>
            <a:rect r="r" b="b" t="t" l="l"/>
            <a:pathLst>
              <a:path h="6510897" w="18288000">
                <a:moveTo>
                  <a:pt x="0" y="0"/>
                </a:moveTo>
                <a:lnTo>
                  <a:pt x="18288000" y="0"/>
                </a:lnTo>
                <a:lnTo>
                  <a:pt x="18288000" y="6510898"/>
                </a:lnTo>
                <a:lnTo>
                  <a:pt x="0" y="6510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356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-91579">
            <a:off x="3926705" y="3537515"/>
            <a:ext cx="10644141" cy="1631756"/>
            <a:chOff x="0" y="0"/>
            <a:chExt cx="2732856" cy="41894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32856" cy="418949"/>
            </a:xfrm>
            <a:custGeom>
              <a:avLst/>
              <a:gdLst/>
              <a:ahLst/>
              <a:cxnLst/>
              <a:rect r="r" b="b" t="t" l="l"/>
              <a:pathLst>
                <a:path h="418949" w="2732856">
                  <a:moveTo>
                    <a:pt x="0" y="0"/>
                  </a:moveTo>
                  <a:lnTo>
                    <a:pt x="2732856" y="0"/>
                  </a:lnTo>
                  <a:lnTo>
                    <a:pt x="2732856" y="418949"/>
                  </a:lnTo>
                  <a:lnTo>
                    <a:pt x="0" y="41894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66675"/>
              <a:ext cx="2732856" cy="4856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73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941560" y="5239802"/>
            <a:ext cx="8271530" cy="1566546"/>
            <a:chOff x="0" y="0"/>
            <a:chExt cx="2321073" cy="43958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321073" cy="439588"/>
            </a:xfrm>
            <a:custGeom>
              <a:avLst/>
              <a:gdLst/>
              <a:ahLst/>
              <a:cxnLst/>
              <a:rect r="r" b="b" t="t" l="l"/>
              <a:pathLst>
                <a:path h="439588" w="2321073">
                  <a:moveTo>
                    <a:pt x="0" y="0"/>
                  </a:moveTo>
                  <a:lnTo>
                    <a:pt x="2321073" y="0"/>
                  </a:lnTo>
                  <a:lnTo>
                    <a:pt x="2321073" y="439588"/>
                  </a:lnTo>
                  <a:lnTo>
                    <a:pt x="0" y="439588"/>
                  </a:lnTo>
                  <a:close/>
                </a:path>
              </a:pathLst>
            </a:custGeom>
            <a:solidFill>
              <a:srgbClr val="D9D9D9">
                <a:alpha val="98824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66675"/>
              <a:ext cx="2321073" cy="5062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73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7321521" y="589221"/>
            <a:ext cx="3854837" cy="1668511"/>
          </a:xfrm>
          <a:custGeom>
            <a:avLst/>
            <a:gdLst/>
            <a:ahLst/>
            <a:cxnLst/>
            <a:rect r="r" b="b" t="t" l="l"/>
            <a:pathLst>
              <a:path h="1668511" w="3854837">
                <a:moveTo>
                  <a:pt x="0" y="0"/>
                </a:moveTo>
                <a:lnTo>
                  <a:pt x="3854836" y="0"/>
                </a:lnTo>
                <a:lnTo>
                  <a:pt x="3854836" y="1668512"/>
                </a:lnTo>
                <a:lnTo>
                  <a:pt x="0" y="16685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554089" y="7689883"/>
            <a:ext cx="1096682" cy="1092694"/>
          </a:xfrm>
          <a:custGeom>
            <a:avLst/>
            <a:gdLst/>
            <a:ahLst/>
            <a:cxnLst/>
            <a:rect r="r" b="b" t="t" l="l"/>
            <a:pathLst>
              <a:path h="1092694" w="1096682">
                <a:moveTo>
                  <a:pt x="0" y="0"/>
                </a:moveTo>
                <a:lnTo>
                  <a:pt x="1096682" y="0"/>
                </a:lnTo>
                <a:lnTo>
                  <a:pt x="1096682" y="1092694"/>
                </a:lnTo>
                <a:lnTo>
                  <a:pt x="0" y="10926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738144" y="7689883"/>
            <a:ext cx="1130267" cy="1130267"/>
          </a:xfrm>
          <a:custGeom>
            <a:avLst/>
            <a:gdLst/>
            <a:ahLst/>
            <a:cxnLst/>
            <a:rect r="r" b="b" t="t" l="l"/>
            <a:pathLst>
              <a:path h="1130267" w="1130267">
                <a:moveTo>
                  <a:pt x="0" y="0"/>
                </a:moveTo>
                <a:lnTo>
                  <a:pt x="1130267" y="0"/>
                </a:lnTo>
                <a:lnTo>
                  <a:pt x="1130267" y="1130267"/>
                </a:lnTo>
                <a:lnTo>
                  <a:pt x="0" y="11302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958856" y="7749848"/>
            <a:ext cx="992247" cy="992247"/>
          </a:xfrm>
          <a:custGeom>
            <a:avLst/>
            <a:gdLst/>
            <a:ahLst/>
            <a:cxnLst/>
            <a:rect r="r" b="b" t="t" l="l"/>
            <a:pathLst>
              <a:path h="992247" w="992247">
                <a:moveTo>
                  <a:pt x="0" y="0"/>
                </a:moveTo>
                <a:lnTo>
                  <a:pt x="992247" y="0"/>
                </a:lnTo>
                <a:lnTo>
                  <a:pt x="992247" y="992248"/>
                </a:lnTo>
                <a:lnTo>
                  <a:pt x="0" y="9922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-98452">
            <a:off x="3920344" y="3669480"/>
            <a:ext cx="10652226" cy="14181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44"/>
              </a:lnSpc>
              <a:spcBef>
                <a:spcPct val="0"/>
              </a:spcBef>
            </a:pPr>
            <a:r>
              <a:rPr lang="en-US" sz="8246">
                <a:solidFill>
                  <a:srgbClr val="E7344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Restez informés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941560" y="5638682"/>
            <a:ext cx="8271530" cy="7975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89"/>
              </a:lnSpc>
              <a:spcBef>
                <a:spcPct val="0"/>
              </a:spcBef>
            </a:pPr>
            <a:r>
              <a:rPr lang="en-US" sz="4706">
                <a:solidFill>
                  <a:srgbClr val="54545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SUIVEZ-NOUS SUR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115239" y="9153525"/>
            <a:ext cx="6561931" cy="685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39"/>
              </a:lnSpc>
              <a:spcBef>
                <a:spcPct val="0"/>
              </a:spcBef>
            </a:pPr>
            <a:r>
              <a:rPr lang="en-US" sz="3799" spc="37">
                <a:solidFill>
                  <a:srgbClr val="FFFFFF"/>
                </a:solidFill>
                <a:latin typeface="Gotham 2"/>
                <a:ea typeface="Gotham 2"/>
                <a:cs typeface="Gotham 2"/>
                <a:sym typeface="Gotham 2"/>
              </a:rPr>
              <a:t>www.fac-droit.univ-smb.fr</a:t>
            </a:r>
          </a:p>
        </p:txBody>
      </p:sp>
    </p:spTree>
  </p:cSld>
  <p:clrMapOvr>
    <a:masterClrMapping/>
  </p:clrMapOvr>
  <p:transition spd="fast">
    <p:fad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277501" y="3094786"/>
            <a:ext cx="9732998" cy="4598058"/>
            <a:chOff x="0" y="0"/>
            <a:chExt cx="1454704" cy="68723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54704" cy="687230"/>
            </a:xfrm>
            <a:custGeom>
              <a:avLst/>
              <a:gdLst/>
              <a:ahLst/>
              <a:cxnLst/>
              <a:rect r="r" b="b" t="t" l="l"/>
              <a:pathLst>
                <a:path h="687230" w="1454704">
                  <a:moveTo>
                    <a:pt x="0" y="0"/>
                  </a:moveTo>
                  <a:lnTo>
                    <a:pt x="1454704" y="0"/>
                  </a:lnTo>
                  <a:lnTo>
                    <a:pt x="1454704" y="687230"/>
                  </a:lnTo>
                  <a:lnTo>
                    <a:pt x="0" y="6872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1454704" cy="6872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4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4873081" y="4203280"/>
            <a:ext cx="8677486" cy="2375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13"/>
              </a:lnSpc>
            </a:pPr>
            <a:r>
              <a:rPr lang="en-US" sz="8098">
                <a:solidFill>
                  <a:srgbClr val="4D4D4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Présentation générale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118362" y="2237076"/>
            <a:ext cx="4235099" cy="1818182"/>
            <a:chOff x="0" y="0"/>
            <a:chExt cx="1257988" cy="54007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57988" cy="540070"/>
            </a:xfrm>
            <a:custGeom>
              <a:avLst/>
              <a:gdLst/>
              <a:ahLst/>
              <a:cxnLst/>
              <a:rect r="r" b="b" t="t" l="l"/>
              <a:pathLst>
                <a:path h="540070" w="1257988">
                  <a:moveTo>
                    <a:pt x="0" y="0"/>
                  </a:moveTo>
                  <a:lnTo>
                    <a:pt x="1257988" y="0"/>
                  </a:lnTo>
                  <a:lnTo>
                    <a:pt x="1257988" y="540070"/>
                  </a:lnTo>
                  <a:lnTo>
                    <a:pt x="0" y="540070"/>
                  </a:lnTo>
                  <a:close/>
                </a:path>
              </a:pathLst>
            </a:custGeom>
            <a:solidFill>
              <a:srgbClr val="D9DFDB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66675"/>
              <a:ext cx="1257988" cy="606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4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5962811" y="7321639"/>
            <a:ext cx="4235099" cy="1818182"/>
            <a:chOff x="0" y="0"/>
            <a:chExt cx="1257988" cy="54007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57988" cy="540070"/>
            </a:xfrm>
            <a:custGeom>
              <a:avLst/>
              <a:gdLst/>
              <a:ahLst/>
              <a:cxnLst/>
              <a:rect r="r" b="b" t="t" l="l"/>
              <a:pathLst>
                <a:path h="540070" w="1257988">
                  <a:moveTo>
                    <a:pt x="0" y="0"/>
                  </a:moveTo>
                  <a:lnTo>
                    <a:pt x="1257988" y="0"/>
                  </a:lnTo>
                  <a:lnTo>
                    <a:pt x="1257988" y="540070"/>
                  </a:lnTo>
                  <a:lnTo>
                    <a:pt x="0" y="540070"/>
                  </a:lnTo>
                  <a:close/>
                </a:path>
              </a:pathLst>
            </a:custGeom>
            <a:solidFill>
              <a:srgbClr val="D9DFDB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66675"/>
              <a:ext cx="1257988" cy="606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4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486834" y="7321639"/>
            <a:ext cx="5159054" cy="2225164"/>
            <a:chOff x="0" y="0"/>
            <a:chExt cx="1532438" cy="66096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32438" cy="660960"/>
            </a:xfrm>
            <a:custGeom>
              <a:avLst/>
              <a:gdLst/>
              <a:ahLst/>
              <a:cxnLst/>
              <a:rect r="r" b="b" t="t" l="l"/>
              <a:pathLst>
                <a:path h="660960" w="1532438">
                  <a:moveTo>
                    <a:pt x="0" y="0"/>
                  </a:moveTo>
                  <a:lnTo>
                    <a:pt x="1532438" y="0"/>
                  </a:lnTo>
                  <a:lnTo>
                    <a:pt x="1532438" y="660960"/>
                  </a:lnTo>
                  <a:lnTo>
                    <a:pt x="0" y="660960"/>
                  </a:lnTo>
                  <a:close/>
                </a:path>
              </a:pathLst>
            </a:custGeom>
            <a:solidFill>
              <a:srgbClr val="D9DFDB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66675"/>
              <a:ext cx="1532438" cy="7276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4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441962" y="7321639"/>
            <a:ext cx="4235099" cy="1818182"/>
            <a:chOff x="0" y="0"/>
            <a:chExt cx="1257988" cy="54007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57988" cy="540070"/>
            </a:xfrm>
            <a:custGeom>
              <a:avLst/>
              <a:gdLst/>
              <a:ahLst/>
              <a:cxnLst/>
              <a:rect r="r" b="b" t="t" l="l"/>
              <a:pathLst>
                <a:path h="540070" w="1257988">
                  <a:moveTo>
                    <a:pt x="0" y="0"/>
                  </a:moveTo>
                  <a:lnTo>
                    <a:pt x="1257988" y="0"/>
                  </a:lnTo>
                  <a:lnTo>
                    <a:pt x="1257988" y="540070"/>
                  </a:lnTo>
                  <a:lnTo>
                    <a:pt x="0" y="540070"/>
                  </a:lnTo>
                  <a:close/>
                </a:path>
              </a:pathLst>
            </a:custGeom>
            <a:solidFill>
              <a:srgbClr val="D9DFDB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66675"/>
              <a:ext cx="1257988" cy="606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4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382000" y="4749699"/>
            <a:ext cx="4235099" cy="1818182"/>
            <a:chOff x="0" y="0"/>
            <a:chExt cx="1257988" cy="54007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257988" cy="540070"/>
            </a:xfrm>
            <a:custGeom>
              <a:avLst/>
              <a:gdLst/>
              <a:ahLst/>
              <a:cxnLst/>
              <a:rect r="r" b="b" t="t" l="l"/>
              <a:pathLst>
                <a:path h="540070" w="1257988">
                  <a:moveTo>
                    <a:pt x="0" y="0"/>
                  </a:moveTo>
                  <a:lnTo>
                    <a:pt x="1257988" y="0"/>
                  </a:lnTo>
                  <a:lnTo>
                    <a:pt x="1257988" y="540070"/>
                  </a:lnTo>
                  <a:lnTo>
                    <a:pt x="0" y="540070"/>
                  </a:lnTo>
                  <a:close/>
                </a:path>
              </a:pathLst>
            </a:custGeom>
            <a:solidFill>
              <a:srgbClr val="D9DFDB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66675"/>
              <a:ext cx="1257988" cy="606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4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3854787" y="4749699"/>
            <a:ext cx="4235099" cy="1818182"/>
            <a:chOff x="0" y="0"/>
            <a:chExt cx="1257988" cy="54007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257988" cy="540070"/>
            </a:xfrm>
            <a:custGeom>
              <a:avLst/>
              <a:gdLst/>
              <a:ahLst/>
              <a:cxnLst/>
              <a:rect r="r" b="b" t="t" l="l"/>
              <a:pathLst>
                <a:path h="540070" w="1257988">
                  <a:moveTo>
                    <a:pt x="0" y="0"/>
                  </a:moveTo>
                  <a:lnTo>
                    <a:pt x="1257988" y="0"/>
                  </a:lnTo>
                  <a:lnTo>
                    <a:pt x="1257988" y="540070"/>
                  </a:lnTo>
                  <a:lnTo>
                    <a:pt x="0" y="540070"/>
                  </a:lnTo>
                  <a:close/>
                </a:path>
              </a:pathLst>
            </a:custGeom>
            <a:solidFill>
              <a:srgbClr val="D9DFDB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66675"/>
              <a:ext cx="1257988" cy="606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49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989025" y="794645"/>
            <a:ext cx="8763267" cy="81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41"/>
              </a:lnSpc>
            </a:pPr>
            <a:r>
              <a:rPr lang="en-US" sz="5368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ÉQUIPE DE </a:t>
            </a:r>
            <a:r>
              <a:rPr lang="en-US" sz="5368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DIRECTION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118362" y="3162174"/>
            <a:ext cx="4257668" cy="447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78"/>
              </a:lnSpc>
              <a:spcBef>
                <a:spcPct val="0"/>
              </a:spcBef>
            </a:pPr>
            <a:r>
              <a:rPr lang="en-US" sz="2627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Directrice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377530" y="8181393"/>
            <a:ext cx="3374761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4"/>
              </a:lnSpc>
            </a:pPr>
            <a:r>
              <a:rPr lang="en-US" sz="2395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Chargé de mission Vie Étudiante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962811" y="7641109"/>
            <a:ext cx="4235099" cy="4355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86"/>
              </a:lnSpc>
            </a:pPr>
            <a:r>
              <a:rPr lang="en-US" sz="2846" spc="28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Florent Viaud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1073725" y="8590968"/>
            <a:ext cx="4119837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4"/>
              </a:lnSpc>
            </a:pPr>
            <a:r>
              <a:rPr lang="en-US" sz="2395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Chargés de mission Relations Internationales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693210" y="7650634"/>
            <a:ext cx="4638791" cy="857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5"/>
              </a:lnSpc>
            </a:pPr>
            <a:r>
              <a:rPr lang="en-US" sz="2846" spc="28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Damien Bouvier &amp;</a:t>
            </a:r>
          </a:p>
          <a:p>
            <a:pPr algn="ctr">
              <a:lnSpc>
                <a:spcPts val="3415"/>
              </a:lnSpc>
            </a:pPr>
            <a:r>
              <a:rPr lang="en-US" sz="2846" spc="28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Claire Portier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729169" y="8162343"/>
            <a:ext cx="3719445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4"/>
              </a:lnSpc>
            </a:pPr>
            <a:r>
              <a:rPr lang="en-US" sz="2395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Chargé de mission Ressources Humaines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441962" y="7641109"/>
            <a:ext cx="4235099" cy="4355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86"/>
              </a:lnSpc>
            </a:pPr>
            <a:r>
              <a:rPr lang="en-US" sz="2846" spc="28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David Bailleul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8382000" y="5564813"/>
            <a:ext cx="4235099" cy="73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4"/>
              </a:lnSpc>
            </a:pPr>
            <a:r>
              <a:rPr lang="en-US" sz="2495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Directrice du </a:t>
            </a:r>
          </a:p>
          <a:p>
            <a:pPr algn="ctr">
              <a:lnSpc>
                <a:spcPts val="2994"/>
              </a:lnSpc>
            </a:pPr>
            <a:r>
              <a:rPr lang="en-US" sz="2495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département A.E.S.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8382000" y="5069169"/>
            <a:ext cx="4235099" cy="4355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86"/>
              </a:lnSpc>
            </a:pPr>
            <a:r>
              <a:rPr lang="en-US" sz="2846" spc="28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Myriam Donsimoni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3854787" y="5564813"/>
            <a:ext cx="4160240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4"/>
              </a:lnSpc>
            </a:pPr>
            <a:r>
              <a:rPr lang="en-US" sz="2395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Directeur du </a:t>
            </a:r>
          </a:p>
          <a:p>
            <a:pPr algn="ctr">
              <a:lnSpc>
                <a:spcPts val="2874"/>
              </a:lnSpc>
            </a:pPr>
            <a:r>
              <a:rPr lang="en-US" sz="2395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département DROIT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3854787" y="5069169"/>
            <a:ext cx="4235099" cy="4355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86"/>
              </a:lnSpc>
            </a:pPr>
            <a:r>
              <a:rPr lang="en-US" sz="2846" spc="28">
                <a:solidFill>
                  <a:srgbClr val="54545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Grégoire Calley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6118362" y="2691968"/>
            <a:ext cx="4305460" cy="4541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6"/>
              </a:lnSpc>
            </a:pPr>
            <a:r>
              <a:rPr lang="en-US" sz="2893" spc="28">
                <a:solidFill>
                  <a:srgbClr val="54545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Motahareh Bollon</a:t>
            </a:r>
          </a:p>
        </p:txBody>
      </p:sp>
      <p:grpSp>
        <p:nvGrpSpPr>
          <p:cNvPr name="Group 33" id="33"/>
          <p:cNvGrpSpPr/>
          <p:nvPr/>
        </p:nvGrpSpPr>
        <p:grpSpPr>
          <a:xfrm rot="0">
            <a:off x="16298514" y="-87247"/>
            <a:ext cx="1138347" cy="10738816"/>
            <a:chOff x="0" y="0"/>
            <a:chExt cx="1226161" cy="11567223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1226161" cy="11567223"/>
            </a:xfrm>
            <a:custGeom>
              <a:avLst/>
              <a:gdLst/>
              <a:ahLst/>
              <a:cxnLst/>
              <a:rect r="r" b="b" t="t" l="l"/>
              <a:pathLst>
                <a:path h="11567223" w="1226161">
                  <a:moveTo>
                    <a:pt x="0" y="0"/>
                  </a:moveTo>
                  <a:lnTo>
                    <a:pt x="1226161" y="0"/>
                  </a:lnTo>
                  <a:lnTo>
                    <a:pt x="1226161" y="11567223"/>
                  </a:lnTo>
                  <a:lnTo>
                    <a:pt x="0" y="11567223"/>
                  </a:lnTo>
                  <a:close/>
                </a:path>
              </a:pathLst>
            </a:custGeom>
            <a:solidFill>
              <a:srgbClr val="D9DFDB"/>
            </a:solidFill>
          </p:spPr>
        </p:sp>
      </p:grpSp>
      <p:sp>
        <p:nvSpPr>
          <p:cNvPr name="Freeform 35" id="35"/>
          <p:cNvSpPr/>
          <p:nvPr/>
        </p:nvSpPr>
        <p:spPr>
          <a:xfrm flipH="false" flipV="false" rot="0">
            <a:off x="16760313" y="-680329"/>
            <a:ext cx="2059053" cy="11498996"/>
          </a:xfrm>
          <a:custGeom>
            <a:avLst/>
            <a:gdLst/>
            <a:ahLst/>
            <a:cxnLst/>
            <a:rect r="r" b="b" t="t" l="l"/>
            <a:pathLst>
              <a:path h="11498996" w="2059053">
                <a:moveTo>
                  <a:pt x="0" y="0"/>
                </a:moveTo>
                <a:lnTo>
                  <a:pt x="2059053" y="0"/>
                </a:lnTo>
                <a:lnTo>
                  <a:pt x="2059053" y="11498996"/>
                </a:lnTo>
                <a:lnTo>
                  <a:pt x="0" y="11498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5454" t="0" r="-167364" b="0"/>
            </a:stretch>
          </a:blipFill>
        </p:spPr>
      </p:sp>
      <p:grpSp>
        <p:nvGrpSpPr>
          <p:cNvPr name="Group 36" id="36"/>
          <p:cNvGrpSpPr/>
          <p:nvPr/>
        </p:nvGrpSpPr>
        <p:grpSpPr>
          <a:xfrm rot="0">
            <a:off x="16607321" y="0"/>
            <a:ext cx="520732" cy="1823396"/>
            <a:chOff x="0" y="0"/>
            <a:chExt cx="186619" cy="653464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186619" cy="653464"/>
            </a:xfrm>
            <a:custGeom>
              <a:avLst/>
              <a:gdLst/>
              <a:ahLst/>
              <a:cxnLst/>
              <a:rect r="r" b="b" t="t" l="l"/>
              <a:pathLst>
                <a:path h="653464" w="186619">
                  <a:moveTo>
                    <a:pt x="0" y="0"/>
                  </a:moveTo>
                  <a:lnTo>
                    <a:pt x="186619" y="0"/>
                  </a:lnTo>
                  <a:lnTo>
                    <a:pt x="186619" y="653464"/>
                  </a:lnTo>
                  <a:lnTo>
                    <a:pt x="0" y="653464"/>
                  </a:lnTo>
                  <a:close/>
                </a:path>
              </a:pathLst>
            </a:custGeom>
            <a:solidFill>
              <a:srgbClr val="E7344C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0"/>
              <a:ext cx="186619" cy="653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4"/>
                </a:lnSpc>
              </a:pPr>
            </a:p>
          </p:txBody>
        </p:sp>
      </p:grpSp>
      <p:grpSp>
        <p:nvGrpSpPr>
          <p:cNvPr name="Group 39" id="39"/>
          <p:cNvGrpSpPr>
            <a:grpSpLocks noChangeAspect="true"/>
          </p:cNvGrpSpPr>
          <p:nvPr/>
        </p:nvGrpSpPr>
        <p:grpSpPr>
          <a:xfrm rot="5400000">
            <a:off x="-1028094" y="318653"/>
            <a:ext cx="2056188" cy="1780658"/>
            <a:chOff x="0" y="0"/>
            <a:chExt cx="6350000" cy="54991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277501" y="3054331"/>
            <a:ext cx="9732998" cy="4598058"/>
            <a:chOff x="0" y="0"/>
            <a:chExt cx="1454704" cy="68723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54704" cy="687230"/>
            </a:xfrm>
            <a:custGeom>
              <a:avLst/>
              <a:gdLst/>
              <a:ahLst/>
              <a:cxnLst/>
              <a:rect r="r" b="b" t="t" l="l"/>
              <a:pathLst>
                <a:path h="687230" w="1454704">
                  <a:moveTo>
                    <a:pt x="0" y="0"/>
                  </a:moveTo>
                  <a:lnTo>
                    <a:pt x="1454704" y="0"/>
                  </a:lnTo>
                  <a:lnTo>
                    <a:pt x="1454704" y="687230"/>
                  </a:lnTo>
                  <a:lnTo>
                    <a:pt x="0" y="6872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1454704" cy="6872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4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4805257" y="3508373"/>
            <a:ext cx="8677486" cy="3556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13"/>
              </a:lnSpc>
            </a:pPr>
            <a:r>
              <a:rPr lang="en-US" sz="8098">
                <a:solidFill>
                  <a:srgbClr val="E7344C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Les services dédiés aux étudiants</a:t>
            </a:r>
          </a:p>
        </p:txBody>
      </p:sp>
    </p:spTree>
  </p:cSld>
  <p:clrMapOvr>
    <a:masterClrMapping/>
  </p:clrMapOvr>
  <p:transition spd="fast">
    <p:fade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765611" y="1753377"/>
            <a:ext cx="2530777" cy="6973384"/>
          </a:xfrm>
          <a:custGeom>
            <a:avLst/>
            <a:gdLst/>
            <a:ahLst/>
            <a:cxnLst/>
            <a:rect r="r" b="b" t="t" l="l"/>
            <a:pathLst>
              <a:path h="6973384" w="2530777">
                <a:moveTo>
                  <a:pt x="0" y="0"/>
                </a:moveTo>
                <a:lnTo>
                  <a:pt x="2530777" y="0"/>
                </a:lnTo>
                <a:lnTo>
                  <a:pt x="2530777" y="6973384"/>
                </a:lnTo>
                <a:lnTo>
                  <a:pt x="0" y="69733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646" t="0" r="-269979" b="-387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327399" y="1873231"/>
            <a:ext cx="2298062" cy="6973384"/>
          </a:xfrm>
          <a:custGeom>
            <a:avLst/>
            <a:gdLst/>
            <a:ahLst/>
            <a:cxnLst/>
            <a:rect r="r" b="b" t="t" l="l"/>
            <a:pathLst>
              <a:path h="6973384" w="2298062">
                <a:moveTo>
                  <a:pt x="0" y="0"/>
                </a:moveTo>
                <a:lnTo>
                  <a:pt x="2298062" y="0"/>
                </a:lnTo>
                <a:lnTo>
                  <a:pt x="2298062" y="6973384"/>
                </a:lnTo>
                <a:lnTo>
                  <a:pt x="0" y="69733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2927" t="-190" r="-7342" b="-368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919352" y="3002361"/>
            <a:ext cx="3408047" cy="4994054"/>
          </a:xfrm>
          <a:custGeom>
            <a:avLst/>
            <a:gdLst/>
            <a:ahLst/>
            <a:cxnLst/>
            <a:rect r="r" b="b" t="t" l="l"/>
            <a:pathLst>
              <a:path h="4994054" w="3408047">
                <a:moveTo>
                  <a:pt x="0" y="0"/>
                </a:moveTo>
                <a:lnTo>
                  <a:pt x="3408047" y="0"/>
                </a:lnTo>
                <a:lnTo>
                  <a:pt x="3408047" y="4994054"/>
                </a:lnTo>
                <a:lnTo>
                  <a:pt x="0" y="49940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689" t="-18741" r="-81540" b="-15983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127305" y="-8210"/>
            <a:ext cx="9080405" cy="10287000"/>
            <a:chOff x="0" y="0"/>
            <a:chExt cx="2391547" cy="27093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391547" cy="2709333"/>
            </a:xfrm>
            <a:custGeom>
              <a:avLst/>
              <a:gdLst/>
              <a:ahLst/>
              <a:cxnLst/>
              <a:rect r="r" b="b" t="t" l="l"/>
              <a:pathLst>
                <a:path h="2709333" w="2391547">
                  <a:moveTo>
                    <a:pt x="0" y="0"/>
                  </a:moveTo>
                  <a:lnTo>
                    <a:pt x="2391547" y="0"/>
                  </a:lnTo>
                  <a:lnTo>
                    <a:pt x="239154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7344C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66675"/>
              <a:ext cx="2391547" cy="27760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4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482160" y="4234381"/>
            <a:ext cx="8661840" cy="742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75"/>
              </a:lnSpc>
            </a:pPr>
            <a:r>
              <a:rPr lang="en-US" sz="2479" spc="24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Vous avez la possibilité de rencontrer des Accompagnateurs de la Réussite Étudiante (ARE)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82160" y="2070719"/>
            <a:ext cx="7427354" cy="1966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4"/>
              </a:lnSpc>
            </a:pPr>
            <a:r>
              <a:rPr lang="en-US" sz="66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Réussite étudiante en L1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73124" y="5688431"/>
            <a:ext cx="6527197" cy="452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8"/>
              </a:lnSpc>
            </a:pPr>
            <a:r>
              <a:rPr lang="en-US" sz="277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reussite.etudiante@univ-smb.fr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636845" y="5800311"/>
            <a:ext cx="439943" cy="314009"/>
          </a:xfrm>
          <a:custGeom>
            <a:avLst/>
            <a:gdLst/>
            <a:ahLst/>
            <a:cxnLst/>
            <a:rect r="r" b="b" t="t" l="l"/>
            <a:pathLst>
              <a:path h="314009" w="439943">
                <a:moveTo>
                  <a:pt x="0" y="0"/>
                </a:moveTo>
                <a:lnTo>
                  <a:pt x="439942" y="0"/>
                </a:lnTo>
                <a:lnTo>
                  <a:pt x="439942" y="314009"/>
                </a:lnTo>
                <a:lnTo>
                  <a:pt x="0" y="3140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5400000">
            <a:off x="-1232760" y="622776"/>
            <a:ext cx="2056188" cy="1780658"/>
            <a:chOff x="0" y="0"/>
            <a:chExt cx="6350000" cy="54991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0791820" y="-82182"/>
            <a:ext cx="13337573" cy="10369182"/>
          </a:xfrm>
          <a:custGeom>
            <a:avLst/>
            <a:gdLst/>
            <a:ahLst/>
            <a:cxnLst/>
            <a:rect r="r" b="b" t="t" l="l"/>
            <a:pathLst>
              <a:path h="10369182" w="13337573">
                <a:moveTo>
                  <a:pt x="0" y="0"/>
                </a:moveTo>
                <a:lnTo>
                  <a:pt x="13337573" y="0"/>
                </a:lnTo>
                <a:lnTo>
                  <a:pt x="13337573" y="10369182"/>
                </a:lnTo>
                <a:lnTo>
                  <a:pt x="0" y="103691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169" t="0" r="-446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227243" y="4444252"/>
            <a:ext cx="3954431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4"/>
              </a:lnSpc>
            </a:pPr>
            <a:r>
              <a:rPr lang="en-US" sz="2395" spc="2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 faire découvrir </a:t>
            </a:r>
          </a:p>
          <a:p>
            <a:pPr algn="ctr">
              <a:lnSpc>
                <a:spcPts val="2874"/>
              </a:lnSpc>
              <a:spcBef>
                <a:spcPct val="0"/>
              </a:spcBef>
            </a:pPr>
            <a:r>
              <a:rPr lang="en-US" sz="2395" spc="2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 campus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4039167" y="7592577"/>
            <a:ext cx="4723205" cy="3039862"/>
            <a:chOff x="0" y="0"/>
            <a:chExt cx="732589" cy="47149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32589" cy="471495"/>
            </a:xfrm>
            <a:custGeom>
              <a:avLst/>
              <a:gdLst/>
              <a:ahLst/>
              <a:cxnLst/>
              <a:rect r="r" b="b" t="t" l="l"/>
              <a:pathLst>
                <a:path h="471495" w="732589">
                  <a:moveTo>
                    <a:pt x="54091" y="0"/>
                  </a:moveTo>
                  <a:lnTo>
                    <a:pt x="678498" y="0"/>
                  </a:lnTo>
                  <a:cubicBezTo>
                    <a:pt x="692843" y="0"/>
                    <a:pt x="706602" y="5699"/>
                    <a:pt x="716746" y="15843"/>
                  </a:cubicBezTo>
                  <a:cubicBezTo>
                    <a:pt x="726890" y="25987"/>
                    <a:pt x="732589" y="39745"/>
                    <a:pt x="732589" y="54091"/>
                  </a:cubicBezTo>
                  <a:lnTo>
                    <a:pt x="732589" y="417404"/>
                  </a:lnTo>
                  <a:cubicBezTo>
                    <a:pt x="732589" y="447278"/>
                    <a:pt x="708371" y="471495"/>
                    <a:pt x="678498" y="471495"/>
                  </a:cubicBezTo>
                  <a:lnTo>
                    <a:pt x="54091" y="471495"/>
                  </a:lnTo>
                  <a:cubicBezTo>
                    <a:pt x="24217" y="471495"/>
                    <a:pt x="0" y="447278"/>
                    <a:pt x="0" y="417404"/>
                  </a:cubicBezTo>
                  <a:lnTo>
                    <a:pt x="0" y="54091"/>
                  </a:lnTo>
                  <a:cubicBezTo>
                    <a:pt x="0" y="24217"/>
                    <a:pt x="24217" y="0"/>
                    <a:pt x="54091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0"/>
              <a:ext cx="732589" cy="4714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4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1175469">
            <a:off x="2509840" y="2655442"/>
            <a:ext cx="1631455" cy="1631455"/>
          </a:xfrm>
          <a:custGeom>
            <a:avLst/>
            <a:gdLst/>
            <a:ahLst/>
            <a:cxnLst/>
            <a:rect r="r" b="b" t="t" l="l"/>
            <a:pathLst>
              <a:path h="1631455" w="1631455">
                <a:moveTo>
                  <a:pt x="0" y="0"/>
                </a:moveTo>
                <a:lnTo>
                  <a:pt x="1631455" y="0"/>
                </a:lnTo>
                <a:lnTo>
                  <a:pt x="1631455" y="1631455"/>
                </a:lnTo>
                <a:lnTo>
                  <a:pt x="0" y="16314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316672" y="2333598"/>
            <a:ext cx="1827328" cy="2416302"/>
          </a:xfrm>
          <a:custGeom>
            <a:avLst/>
            <a:gdLst/>
            <a:ahLst/>
            <a:cxnLst/>
            <a:rect r="r" b="b" t="t" l="l"/>
            <a:pathLst>
              <a:path h="2416302" w="1827328">
                <a:moveTo>
                  <a:pt x="0" y="0"/>
                </a:moveTo>
                <a:lnTo>
                  <a:pt x="1827328" y="0"/>
                </a:lnTo>
                <a:lnTo>
                  <a:pt x="1827328" y="2416302"/>
                </a:lnTo>
                <a:lnTo>
                  <a:pt x="0" y="24163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577704" y="5699197"/>
            <a:ext cx="1405910" cy="1757387"/>
          </a:xfrm>
          <a:custGeom>
            <a:avLst/>
            <a:gdLst/>
            <a:ahLst/>
            <a:cxnLst/>
            <a:rect r="r" b="b" t="t" l="l"/>
            <a:pathLst>
              <a:path h="1757387" w="1405910">
                <a:moveTo>
                  <a:pt x="0" y="0"/>
                </a:moveTo>
                <a:lnTo>
                  <a:pt x="1405910" y="0"/>
                </a:lnTo>
                <a:lnTo>
                  <a:pt x="1405910" y="1757387"/>
                </a:lnTo>
                <a:lnTo>
                  <a:pt x="0" y="17573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730258" y="5804928"/>
            <a:ext cx="2005481" cy="1754795"/>
          </a:xfrm>
          <a:custGeom>
            <a:avLst/>
            <a:gdLst/>
            <a:ahLst/>
            <a:cxnLst/>
            <a:rect r="r" b="b" t="t" l="l"/>
            <a:pathLst>
              <a:path h="1754795" w="2005481">
                <a:moveTo>
                  <a:pt x="0" y="0"/>
                </a:moveTo>
                <a:lnTo>
                  <a:pt x="2005480" y="0"/>
                </a:lnTo>
                <a:lnTo>
                  <a:pt x="2005480" y="1754795"/>
                </a:lnTo>
                <a:lnTo>
                  <a:pt x="0" y="17547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847588" y="1107169"/>
            <a:ext cx="8296412" cy="916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23"/>
              </a:lnSpc>
            </a:pPr>
            <a:r>
              <a:rPr lang="en-US" sz="6721" spc="-309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Mentorat</a:t>
            </a:r>
            <a:r>
              <a:rPr lang="en-US" sz="6721" spc="-309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 en L1 - Afev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27243" y="7694709"/>
            <a:ext cx="4200925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4"/>
              </a:lnSpc>
              <a:spcBef>
                <a:spcPct val="0"/>
              </a:spcBef>
            </a:pPr>
            <a:r>
              <a:rPr lang="en-US" sz="2395" spc="2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Rencontrer d’autres étudiants</a:t>
            </a:r>
            <a:r>
              <a:rPr lang="en-US" sz="2395" spc="2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216045" y="5044599"/>
            <a:ext cx="4851875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4"/>
              </a:lnSpc>
              <a:spcBef>
                <a:spcPct val="0"/>
              </a:spcBef>
            </a:pPr>
            <a:r>
              <a:rPr lang="en-US" sz="2395" spc="2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Visiter la ville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907087" y="7838630"/>
            <a:ext cx="3954431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4"/>
              </a:lnSpc>
              <a:spcBef>
                <a:spcPct val="0"/>
              </a:spcBef>
            </a:pPr>
            <a:r>
              <a:rPr lang="en-US" sz="2395" spc="2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Dénicher les bons plans de la vie étudiante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789580" y="8254823"/>
            <a:ext cx="3222380" cy="1524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7"/>
              </a:lnSpc>
              <a:spcBef>
                <a:spcPct val="0"/>
              </a:spcBef>
            </a:pPr>
            <a:r>
              <a:rPr lang="en-US" sz="2531" spc="25">
                <a:solidFill>
                  <a:srgbClr val="E7344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+  D'infos :</a:t>
            </a:r>
          </a:p>
          <a:p>
            <a:pPr algn="l">
              <a:lnSpc>
                <a:spcPts val="3037"/>
              </a:lnSpc>
              <a:spcBef>
                <a:spcPct val="0"/>
              </a:spcBef>
            </a:pPr>
            <a:r>
              <a:rPr lang="en-US" sz="2531" spc="25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https://afev.org/auvergne-rhone-alpes/chambery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3204459" y="9053287"/>
            <a:ext cx="5340368" cy="1579153"/>
            <a:chOff x="0" y="0"/>
            <a:chExt cx="828313" cy="24493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28313" cy="244933"/>
            </a:xfrm>
            <a:custGeom>
              <a:avLst/>
              <a:gdLst/>
              <a:ahLst/>
              <a:cxnLst/>
              <a:rect r="r" b="b" t="t" l="l"/>
              <a:pathLst>
                <a:path h="244933" w="828313">
                  <a:moveTo>
                    <a:pt x="47840" y="0"/>
                  </a:moveTo>
                  <a:lnTo>
                    <a:pt x="780473" y="0"/>
                  </a:lnTo>
                  <a:cubicBezTo>
                    <a:pt x="793161" y="0"/>
                    <a:pt x="805330" y="5040"/>
                    <a:pt x="814301" y="14012"/>
                  </a:cubicBezTo>
                  <a:cubicBezTo>
                    <a:pt x="823273" y="22984"/>
                    <a:pt x="828313" y="35152"/>
                    <a:pt x="828313" y="47840"/>
                  </a:cubicBezTo>
                  <a:lnTo>
                    <a:pt x="828313" y="197093"/>
                  </a:lnTo>
                  <a:cubicBezTo>
                    <a:pt x="828313" y="209781"/>
                    <a:pt x="823273" y="221949"/>
                    <a:pt x="814301" y="230921"/>
                  </a:cubicBezTo>
                  <a:cubicBezTo>
                    <a:pt x="805330" y="239893"/>
                    <a:pt x="793161" y="244933"/>
                    <a:pt x="780473" y="244933"/>
                  </a:cubicBezTo>
                  <a:lnTo>
                    <a:pt x="47840" y="244933"/>
                  </a:lnTo>
                  <a:cubicBezTo>
                    <a:pt x="35152" y="244933"/>
                    <a:pt x="22984" y="239893"/>
                    <a:pt x="14012" y="230921"/>
                  </a:cubicBezTo>
                  <a:cubicBezTo>
                    <a:pt x="5040" y="221949"/>
                    <a:pt x="0" y="209781"/>
                    <a:pt x="0" y="197093"/>
                  </a:cubicBezTo>
                  <a:lnTo>
                    <a:pt x="0" y="47840"/>
                  </a:lnTo>
                  <a:cubicBezTo>
                    <a:pt x="0" y="35152"/>
                    <a:pt x="5040" y="22984"/>
                    <a:pt x="14012" y="14012"/>
                  </a:cubicBezTo>
                  <a:cubicBezTo>
                    <a:pt x="22984" y="5040"/>
                    <a:pt x="35152" y="0"/>
                    <a:pt x="47840" y="0"/>
                  </a:cubicBezTo>
                  <a:close/>
                </a:path>
              </a:pathLst>
            </a:custGeom>
            <a:solidFill>
              <a:srgbClr val="E7344C"/>
            </a:solidFill>
            <a:ln w="47625" cap="rnd">
              <a:solidFill>
                <a:srgbClr val="E7344C"/>
              </a:solidFill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0"/>
              <a:ext cx="828313" cy="2449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4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252642" y="9272362"/>
            <a:ext cx="11157263" cy="780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1"/>
              </a:lnSpc>
            </a:pPr>
            <a:r>
              <a:rPr lang="en-US" sz="2279" spc="22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Contact : </a:t>
            </a:r>
          </a:p>
          <a:p>
            <a:pPr algn="ctr">
              <a:lnSpc>
                <a:spcPts val="3191"/>
              </a:lnSpc>
            </a:pPr>
            <a:r>
              <a:rPr lang="en-US" sz="2279" spc="2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emma.rene-worms@afev.org</a:t>
            </a:r>
          </a:p>
        </p:txBody>
      </p:sp>
    </p:spTree>
  </p:cSld>
  <p:clrMapOvr>
    <a:masterClrMapping/>
  </p:clrMapOvr>
  <p:transition spd="fast">
    <p:fad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380197" y="-94550"/>
            <a:ext cx="8094114" cy="10381550"/>
          </a:xfrm>
          <a:custGeom>
            <a:avLst/>
            <a:gdLst/>
            <a:ahLst/>
            <a:cxnLst/>
            <a:rect r="r" b="b" t="t" l="l"/>
            <a:pathLst>
              <a:path h="10381550" w="8094114">
                <a:moveTo>
                  <a:pt x="0" y="0"/>
                </a:moveTo>
                <a:lnTo>
                  <a:pt x="8094114" y="0"/>
                </a:lnTo>
                <a:lnTo>
                  <a:pt x="8094114" y="10381550"/>
                </a:lnTo>
                <a:lnTo>
                  <a:pt x="0" y="103815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7386" t="0" r="-101254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47222" y="1871995"/>
            <a:ext cx="7556500" cy="931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82"/>
              </a:lnSpc>
            </a:pPr>
            <a:r>
              <a:rPr lang="en-US" sz="584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Service </a:t>
            </a:r>
            <a:r>
              <a:rPr lang="en-US" sz="5845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des sports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547222" y="3141768"/>
            <a:ext cx="8080567" cy="3639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Le Service des Sports vous propose une multitude d’activités tout au long de l’année ! Vous aurez également l’occasion de découvrir la région en participant à des sorties encadrées par le Service des Sports </a:t>
            </a:r>
            <a:r>
              <a:rPr lang="en-US" sz="2599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(randonnées pédestres, ski alpin, via ferrata, escalade, etc.) </a:t>
            </a:r>
            <a:r>
              <a:rPr lang="en-US" sz="2599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et de suivre des stages découverte sur plusieurs journées </a:t>
            </a:r>
            <a:r>
              <a:rPr lang="en-US" sz="2599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(kayak, voile, tennis, etc.)</a:t>
            </a:r>
            <a:r>
              <a:rPr lang="en-US" sz="25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4039167" y="7592577"/>
            <a:ext cx="4723205" cy="3039862"/>
            <a:chOff x="0" y="0"/>
            <a:chExt cx="732589" cy="47149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32589" cy="471495"/>
            </a:xfrm>
            <a:custGeom>
              <a:avLst/>
              <a:gdLst/>
              <a:ahLst/>
              <a:cxnLst/>
              <a:rect r="r" b="b" t="t" l="l"/>
              <a:pathLst>
                <a:path h="471495" w="732589">
                  <a:moveTo>
                    <a:pt x="54091" y="0"/>
                  </a:moveTo>
                  <a:lnTo>
                    <a:pt x="678498" y="0"/>
                  </a:lnTo>
                  <a:cubicBezTo>
                    <a:pt x="692843" y="0"/>
                    <a:pt x="706602" y="5699"/>
                    <a:pt x="716746" y="15843"/>
                  </a:cubicBezTo>
                  <a:cubicBezTo>
                    <a:pt x="726890" y="25987"/>
                    <a:pt x="732589" y="39745"/>
                    <a:pt x="732589" y="54091"/>
                  </a:cubicBezTo>
                  <a:lnTo>
                    <a:pt x="732589" y="417404"/>
                  </a:lnTo>
                  <a:cubicBezTo>
                    <a:pt x="732589" y="447278"/>
                    <a:pt x="708371" y="471495"/>
                    <a:pt x="678498" y="471495"/>
                  </a:cubicBezTo>
                  <a:lnTo>
                    <a:pt x="54091" y="471495"/>
                  </a:lnTo>
                  <a:cubicBezTo>
                    <a:pt x="24217" y="471495"/>
                    <a:pt x="0" y="447278"/>
                    <a:pt x="0" y="417404"/>
                  </a:cubicBezTo>
                  <a:lnTo>
                    <a:pt x="0" y="54091"/>
                  </a:lnTo>
                  <a:cubicBezTo>
                    <a:pt x="0" y="24217"/>
                    <a:pt x="24217" y="0"/>
                    <a:pt x="54091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0"/>
              <a:ext cx="732589" cy="4714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4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4789580" y="8423125"/>
            <a:ext cx="3222380" cy="1143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7"/>
              </a:lnSpc>
              <a:spcBef>
                <a:spcPct val="0"/>
              </a:spcBef>
            </a:pPr>
            <a:r>
              <a:rPr lang="en-US" sz="2531" spc="25">
                <a:solidFill>
                  <a:srgbClr val="E7344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+  D'infos : </a:t>
            </a:r>
            <a:r>
              <a:rPr lang="en-US" sz="2531" spc="25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www.univ-smb.fr/service-sports/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547222" y="7419477"/>
            <a:ext cx="439943" cy="314009"/>
          </a:xfrm>
          <a:custGeom>
            <a:avLst/>
            <a:gdLst/>
            <a:ahLst/>
            <a:cxnLst/>
            <a:rect r="r" b="b" t="t" l="l"/>
            <a:pathLst>
              <a:path h="314009" w="439943">
                <a:moveTo>
                  <a:pt x="0" y="0"/>
                </a:moveTo>
                <a:lnTo>
                  <a:pt x="439943" y="0"/>
                </a:lnTo>
                <a:lnTo>
                  <a:pt x="439943" y="314009"/>
                </a:lnTo>
                <a:lnTo>
                  <a:pt x="0" y="3140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150652" y="7277708"/>
            <a:ext cx="6807979" cy="504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9"/>
              </a:lnSpc>
            </a:pPr>
            <a:r>
              <a:rPr lang="en-US" sz="2766" spc="27" u="sng">
                <a:solidFill>
                  <a:srgbClr val="545454"/>
                </a:solidFill>
                <a:latin typeface="Montserrat Semi-Bold"/>
                <a:ea typeface="Montserrat Semi-Bold"/>
                <a:cs typeface="Montserrat Semi-Bold"/>
                <a:sym typeface="Montserrat Semi-Bold"/>
                <a:hlinkClick r:id="rId5" tooltip="mailto:contact.sports@univ-smb.fr"/>
              </a:rPr>
              <a:t>contact.sports@univ-smb.fr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2258372" y="8424655"/>
            <a:ext cx="5666227" cy="1058161"/>
            <a:chOff x="0" y="0"/>
            <a:chExt cx="1492340" cy="27869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492340" cy="278693"/>
            </a:xfrm>
            <a:custGeom>
              <a:avLst/>
              <a:gdLst/>
              <a:ahLst/>
              <a:cxnLst/>
              <a:rect r="r" b="b" t="t" l="l"/>
              <a:pathLst>
                <a:path h="278693" w="1492340">
                  <a:moveTo>
                    <a:pt x="43722" y="0"/>
                  </a:moveTo>
                  <a:lnTo>
                    <a:pt x="1448617" y="0"/>
                  </a:lnTo>
                  <a:cubicBezTo>
                    <a:pt x="1460213" y="0"/>
                    <a:pt x="1471334" y="4606"/>
                    <a:pt x="1479534" y="12806"/>
                  </a:cubicBezTo>
                  <a:cubicBezTo>
                    <a:pt x="1487733" y="21006"/>
                    <a:pt x="1492340" y="32127"/>
                    <a:pt x="1492340" y="43722"/>
                  </a:cubicBezTo>
                  <a:lnTo>
                    <a:pt x="1492340" y="234970"/>
                  </a:lnTo>
                  <a:cubicBezTo>
                    <a:pt x="1492340" y="246566"/>
                    <a:pt x="1487733" y="257687"/>
                    <a:pt x="1479534" y="265887"/>
                  </a:cubicBezTo>
                  <a:cubicBezTo>
                    <a:pt x="1471334" y="274086"/>
                    <a:pt x="1460213" y="278693"/>
                    <a:pt x="1448617" y="278693"/>
                  </a:cubicBezTo>
                  <a:lnTo>
                    <a:pt x="43722" y="278693"/>
                  </a:lnTo>
                  <a:cubicBezTo>
                    <a:pt x="32127" y="278693"/>
                    <a:pt x="21006" y="274086"/>
                    <a:pt x="12806" y="265887"/>
                  </a:cubicBezTo>
                  <a:cubicBezTo>
                    <a:pt x="4606" y="257687"/>
                    <a:pt x="0" y="246566"/>
                    <a:pt x="0" y="234970"/>
                  </a:cubicBezTo>
                  <a:lnTo>
                    <a:pt x="0" y="43722"/>
                  </a:lnTo>
                  <a:cubicBezTo>
                    <a:pt x="0" y="32127"/>
                    <a:pt x="4606" y="21006"/>
                    <a:pt x="12806" y="12806"/>
                  </a:cubicBezTo>
                  <a:cubicBezTo>
                    <a:pt x="21006" y="4606"/>
                    <a:pt x="32127" y="0"/>
                    <a:pt x="43722" y="0"/>
                  </a:cubicBezTo>
                  <a:close/>
                </a:path>
              </a:pathLst>
            </a:custGeom>
            <a:solidFill>
              <a:srgbClr val="E7344C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76200"/>
              <a:ext cx="1492340" cy="3548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49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2602079" y="8542573"/>
            <a:ext cx="5047099" cy="774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4"/>
              </a:lnSpc>
            </a:pPr>
            <a:r>
              <a:rPr lang="en-US" sz="2499" spc="24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Ouverture des inscriptions :</a:t>
            </a:r>
            <a:r>
              <a:rPr lang="en-US" sz="2499" spc="24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vendredi </a:t>
            </a:r>
            <a:r>
              <a:rPr lang="en-US" sz="2499" spc="24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06 septembre à 12h</a:t>
            </a:r>
          </a:p>
        </p:txBody>
      </p:sp>
      <p:grpSp>
        <p:nvGrpSpPr>
          <p:cNvPr name="Group 15" id="15"/>
          <p:cNvGrpSpPr>
            <a:grpSpLocks noChangeAspect="true"/>
          </p:cNvGrpSpPr>
          <p:nvPr/>
        </p:nvGrpSpPr>
        <p:grpSpPr>
          <a:xfrm rot="5400000">
            <a:off x="-889723" y="1471083"/>
            <a:ext cx="2056188" cy="1780658"/>
            <a:chOff x="0" y="0"/>
            <a:chExt cx="6350000" cy="54991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394172" y="0"/>
            <a:ext cx="7893828" cy="10287000"/>
            <a:chOff x="0" y="0"/>
            <a:chExt cx="10525104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1632" t="0" r="11632" b="0"/>
            <a:stretch>
              <a:fillRect/>
            </a:stretch>
          </p:blipFill>
          <p:spPr>
            <a:xfrm flipH="false" flipV="false">
              <a:off x="0" y="0"/>
              <a:ext cx="10525104" cy="13716000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1349822" y="3938963"/>
            <a:ext cx="8085204" cy="3181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39"/>
              </a:lnSpc>
            </a:pPr>
            <a:r>
              <a:rPr lang="en-US" sz="2599">
                <a:solidFill>
                  <a:srgbClr val="4D4D4D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Les étudiants inscrits peuvent consulter gratuitement les</a:t>
            </a:r>
            <a:r>
              <a:rPr lang="en-US" sz="2599">
                <a:solidFill>
                  <a:srgbClr val="4D4D4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professionnels de santé </a:t>
            </a:r>
            <a:r>
              <a:rPr lang="en-US" sz="2599">
                <a:solidFill>
                  <a:srgbClr val="4D4D4D"/>
                </a:solidFill>
                <a:latin typeface="Montserrat"/>
                <a:ea typeface="Montserrat"/>
                <a:cs typeface="Montserrat"/>
                <a:sym typeface="Montserrat"/>
              </a:rPr>
              <a:t>(infirmière, médecin, psychologue)</a:t>
            </a:r>
            <a:r>
              <a:rPr lang="en-US" sz="2599">
                <a:solidFill>
                  <a:srgbClr val="4D4D4D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et les </a:t>
            </a:r>
            <a:r>
              <a:rPr lang="en-US" sz="2599">
                <a:solidFill>
                  <a:srgbClr val="4D4D4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services sociaux </a:t>
            </a:r>
            <a:r>
              <a:rPr lang="en-US" sz="2599">
                <a:solidFill>
                  <a:srgbClr val="4D4D4D"/>
                </a:solidFill>
                <a:latin typeface="Montserrat"/>
                <a:ea typeface="Montserrat"/>
                <a:cs typeface="Montserrat"/>
                <a:sym typeface="Montserrat"/>
              </a:rPr>
              <a:t>(assistantes sociales). </a:t>
            </a:r>
          </a:p>
          <a:p>
            <a:pPr algn="just">
              <a:lnSpc>
                <a:spcPts val="3639"/>
              </a:lnSpc>
            </a:pPr>
          </a:p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D4D4D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Ils sont à votre écoute et sont soumis au secret professionnel.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59322" y="2593808"/>
            <a:ext cx="7110941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039"/>
              </a:lnSpc>
            </a:pPr>
            <a:r>
              <a:rPr lang="en-US" sz="6699">
                <a:solidFill>
                  <a:srgbClr val="545454"/>
                </a:solidFill>
                <a:latin typeface="Montserrat"/>
                <a:ea typeface="Montserrat"/>
                <a:cs typeface="Montserrat"/>
                <a:sym typeface="Montserrat"/>
              </a:rPr>
              <a:t>Service de</a:t>
            </a:r>
            <a:r>
              <a:rPr lang="en-US" sz="6699">
                <a:solidFill>
                  <a:srgbClr val="E7344C"/>
                </a:solidFill>
                <a:latin typeface="Montserrat"/>
                <a:ea typeface="Montserrat"/>
                <a:cs typeface="Montserrat"/>
                <a:sym typeface="Montserrat"/>
              </a:rPr>
              <a:t> santé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940610" y="7893677"/>
            <a:ext cx="6527197" cy="8926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6"/>
              </a:lnSpc>
            </a:pPr>
            <a:r>
              <a:rPr lang="en-US" sz="2679">
                <a:solidFill>
                  <a:srgbClr val="E7344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contact-sse.jacob@univ-smb.fr ou </a:t>
            </a:r>
          </a:p>
          <a:p>
            <a:pPr algn="l">
              <a:lnSpc>
                <a:spcPts val="3536"/>
              </a:lnSpc>
            </a:pPr>
            <a:r>
              <a:rPr lang="en-US" sz="2679">
                <a:solidFill>
                  <a:srgbClr val="E7344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contact-sse.annecy@univ-smb.fr  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4039167" y="7592577"/>
            <a:ext cx="4723205" cy="3039862"/>
            <a:chOff x="0" y="0"/>
            <a:chExt cx="732589" cy="47149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32589" cy="471495"/>
            </a:xfrm>
            <a:custGeom>
              <a:avLst/>
              <a:gdLst/>
              <a:ahLst/>
              <a:cxnLst/>
              <a:rect r="r" b="b" t="t" l="l"/>
              <a:pathLst>
                <a:path h="471495" w="732589">
                  <a:moveTo>
                    <a:pt x="54091" y="0"/>
                  </a:moveTo>
                  <a:lnTo>
                    <a:pt x="678498" y="0"/>
                  </a:lnTo>
                  <a:cubicBezTo>
                    <a:pt x="692843" y="0"/>
                    <a:pt x="706602" y="5699"/>
                    <a:pt x="716746" y="15843"/>
                  </a:cubicBezTo>
                  <a:cubicBezTo>
                    <a:pt x="726890" y="25987"/>
                    <a:pt x="732589" y="39745"/>
                    <a:pt x="732589" y="54091"/>
                  </a:cubicBezTo>
                  <a:lnTo>
                    <a:pt x="732589" y="417404"/>
                  </a:lnTo>
                  <a:cubicBezTo>
                    <a:pt x="732589" y="447278"/>
                    <a:pt x="708371" y="471495"/>
                    <a:pt x="678498" y="471495"/>
                  </a:cubicBezTo>
                  <a:lnTo>
                    <a:pt x="54091" y="471495"/>
                  </a:lnTo>
                  <a:cubicBezTo>
                    <a:pt x="24217" y="471495"/>
                    <a:pt x="0" y="447278"/>
                    <a:pt x="0" y="417404"/>
                  </a:cubicBezTo>
                  <a:lnTo>
                    <a:pt x="0" y="54091"/>
                  </a:lnTo>
                  <a:cubicBezTo>
                    <a:pt x="0" y="24217"/>
                    <a:pt x="24217" y="0"/>
                    <a:pt x="54091" y="0"/>
                  </a:cubicBezTo>
                  <a:close/>
                </a:path>
              </a:pathLst>
            </a:custGeom>
            <a:solidFill>
              <a:srgbClr val="E7344C"/>
            </a:solidFill>
            <a:ln w="47625" cap="rnd">
              <a:solidFill>
                <a:srgbClr val="E7344C"/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0"/>
              <a:ext cx="732589" cy="4714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4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4808630" y="8255259"/>
            <a:ext cx="3222380" cy="1524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7"/>
              </a:lnSpc>
              <a:spcBef>
                <a:spcPct val="0"/>
              </a:spcBef>
            </a:pPr>
            <a:r>
              <a:rPr lang="en-US" sz="2531" spc="25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+  D'infos : </a:t>
            </a:r>
            <a:r>
              <a:rPr lang="en-US" sz="2531" spc="2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www.univ-smb.fr/espace-etudiant/sante/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349822" y="7941250"/>
            <a:ext cx="439943" cy="314009"/>
          </a:xfrm>
          <a:custGeom>
            <a:avLst/>
            <a:gdLst/>
            <a:ahLst/>
            <a:cxnLst/>
            <a:rect r="r" b="b" t="t" l="l"/>
            <a:pathLst>
              <a:path h="314009" w="439943">
                <a:moveTo>
                  <a:pt x="0" y="0"/>
                </a:moveTo>
                <a:lnTo>
                  <a:pt x="439943" y="0"/>
                </a:lnTo>
                <a:lnTo>
                  <a:pt x="439943" y="314009"/>
                </a:lnTo>
                <a:lnTo>
                  <a:pt x="0" y="3140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49822" y="8428926"/>
            <a:ext cx="439943" cy="314009"/>
          </a:xfrm>
          <a:custGeom>
            <a:avLst/>
            <a:gdLst/>
            <a:ahLst/>
            <a:cxnLst/>
            <a:rect r="r" b="b" t="t" l="l"/>
            <a:pathLst>
              <a:path h="314009" w="439943">
                <a:moveTo>
                  <a:pt x="0" y="0"/>
                </a:moveTo>
                <a:lnTo>
                  <a:pt x="439943" y="0"/>
                </a:lnTo>
                <a:lnTo>
                  <a:pt x="439943" y="314009"/>
                </a:lnTo>
                <a:lnTo>
                  <a:pt x="0" y="3140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>
            <a:grpSpLocks noChangeAspect="true"/>
          </p:cNvGrpSpPr>
          <p:nvPr/>
        </p:nvGrpSpPr>
        <p:grpSpPr>
          <a:xfrm rot="5400000">
            <a:off x="-1213628" y="1924253"/>
            <a:ext cx="2543356" cy="2202546"/>
            <a:chOff x="0" y="0"/>
            <a:chExt cx="6350000" cy="54991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7344C"/>
            </a:solidFill>
          </p:spPr>
        </p:sp>
      </p:grpSp>
    </p:spTree>
  </p:cSld>
  <p:clrMapOvr>
    <a:masterClrMapping/>
  </p:clrMapOvr>
  <p:transition spd="fast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DAGPHj-Ntxc</dc:identifier>
  <dcterms:modified xsi:type="dcterms:W3CDTF">2011-08-01T06:04:30Z</dcterms:modified>
  <cp:revision>1</cp:revision>
  <dc:title>Copie de Diaporama rentrée FD_L1 DLEA - 2024-25</dc:title>
</cp:coreProperties>
</file>