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56" r:id="rId10"/>
    <p:sldId id="257" r:id="rId11"/>
    <p:sldId id="258" r:id="rId12"/>
    <p:sldId id="287" r:id="rId13"/>
    <p:sldId id="288" r:id="rId14"/>
    <p:sldId id="289" r:id="rId15"/>
    <p:sldId id="290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Gotham 2" panose="020B0604020202020204" charset="0"/>
      <p:regular r:id="rId39"/>
    </p:embeddedFont>
    <p:embeddedFont>
      <p:font typeface="League Spartan" panose="020B0604020202020204" charset="0"/>
      <p:regular r:id="rId40"/>
    </p:embeddedFont>
    <p:embeddedFont>
      <p:font typeface="Montserrat" panose="00000500000000000000" pitchFamily="2" charset="0"/>
      <p:regular r:id="rId41"/>
    </p:embeddedFont>
    <p:embeddedFont>
      <p:font typeface="Montserrat Bold" panose="00000800000000000000" charset="0"/>
      <p:regular r:id="rId42"/>
    </p:embeddedFont>
    <p:embeddedFont>
      <p:font typeface="Montserrat Italics" panose="020B0604020202020204" charset="0"/>
      <p:regular r:id="rId43"/>
    </p:embeddedFont>
    <p:embeddedFont>
      <p:font typeface="Montserrat Light" panose="00000400000000000000" pitchFamily="2" charset="0"/>
      <p:regular r:id="rId44"/>
      <p:italic r:id="rId45"/>
    </p:embeddedFont>
    <p:embeddedFont>
      <p:font typeface="Montserrat Medium" panose="00000600000000000000" pitchFamily="2" charset="0"/>
      <p:regular r:id="rId46"/>
      <p:italic r:id="rId47"/>
    </p:embeddedFont>
    <p:embeddedFont>
      <p:font typeface="Montserrat Semi-Bold" panose="020B0604020202020204" charset="0"/>
      <p:regular r:id="rId48"/>
    </p:embeddedFont>
    <p:embeddedFont>
      <p:font typeface="Montserrat Ultra-Bold" panose="020B0604020202020204" charset="0"/>
      <p:regular r:id="rId49"/>
    </p:embeddedFont>
    <p:embeddedFont>
      <p:font typeface="Open Sans Bold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98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-droit.univ-smb.fr/fr/espace-numerique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1.sv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3.png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contact.sports@univ-smb.fr" TargetMode="External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89" b="-89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208388" y="0"/>
            <a:ext cx="23496388" cy="10287000"/>
          </a:xfrm>
          <a:custGeom>
            <a:avLst/>
            <a:gdLst/>
            <a:ahLst/>
            <a:cxnLst/>
            <a:rect l="l" t="t" r="r" b="b"/>
            <a:pathLst>
              <a:path w="23496388" h="10287000">
                <a:moveTo>
                  <a:pt x="0" y="0"/>
                </a:moveTo>
                <a:lnTo>
                  <a:pt x="23496388" y="0"/>
                </a:lnTo>
                <a:lnTo>
                  <a:pt x="234963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231" b="-2623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040140" y="1260036"/>
            <a:ext cx="8754547" cy="8217263"/>
            <a:chOff x="0" y="0"/>
            <a:chExt cx="4189053" cy="3931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89053" cy="3931963"/>
            </a:xfrm>
            <a:custGeom>
              <a:avLst/>
              <a:gdLst/>
              <a:ahLst/>
              <a:cxnLst/>
              <a:rect l="l" t="t" r="r" b="b"/>
              <a:pathLst>
                <a:path w="4189053" h="3931963">
                  <a:moveTo>
                    <a:pt x="0" y="0"/>
                  </a:moveTo>
                  <a:lnTo>
                    <a:pt x="4189053" y="0"/>
                  </a:lnTo>
                  <a:lnTo>
                    <a:pt x="4189053" y="3931963"/>
                  </a:lnTo>
                  <a:lnTo>
                    <a:pt x="0" y="3931963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238804" y="6906470"/>
            <a:ext cx="18288000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3"/>
              </a:lnSpc>
            </a:pPr>
            <a:r>
              <a:rPr lang="en-US" sz="542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Rentrée </a:t>
            </a:r>
          </a:p>
          <a:p>
            <a:pPr algn="ctr">
              <a:lnSpc>
                <a:spcPts val="6513"/>
              </a:lnSpc>
            </a:pPr>
            <a:r>
              <a:rPr lang="en-US" sz="542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2024-2025</a:t>
            </a:r>
          </a:p>
        </p:txBody>
      </p:sp>
      <p:sp>
        <p:nvSpPr>
          <p:cNvPr id="7" name="Freeform 7"/>
          <p:cNvSpPr/>
          <p:nvPr/>
        </p:nvSpPr>
        <p:spPr>
          <a:xfrm>
            <a:off x="9341534" y="3594074"/>
            <a:ext cx="5739640" cy="2484322"/>
          </a:xfrm>
          <a:custGeom>
            <a:avLst/>
            <a:gdLst/>
            <a:ahLst/>
            <a:cxnLst/>
            <a:rect l="l" t="t" r="r" b="b"/>
            <a:pathLst>
              <a:path w="5739640" h="2484322">
                <a:moveTo>
                  <a:pt x="0" y="0"/>
                </a:moveTo>
                <a:lnTo>
                  <a:pt x="5739641" y="0"/>
                </a:lnTo>
                <a:lnTo>
                  <a:pt x="5739641" y="2484322"/>
                </a:lnTo>
                <a:lnTo>
                  <a:pt x="0" y="2484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5" y="8886916"/>
            <a:ext cx="2871788" cy="1214438"/>
          </a:xfrm>
          <a:prstGeom prst="rect">
            <a:avLst/>
          </a:prstGeom>
        </p:spPr>
      </p:pic>
      <p:sp>
        <p:nvSpPr>
          <p:cNvPr id="2" name="Triangle rectangle 1"/>
          <p:cNvSpPr/>
          <p:nvPr/>
        </p:nvSpPr>
        <p:spPr>
          <a:xfrm rot="10800000" flipH="1">
            <a:off x="0" y="-34574"/>
            <a:ext cx="9300525" cy="5557068"/>
          </a:xfrm>
          <a:prstGeom prst="rtTriangle">
            <a:avLst/>
          </a:prstGeom>
          <a:solidFill>
            <a:srgbClr val="009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" y="748147"/>
            <a:ext cx="6450548" cy="22098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3EA374D-C3F6-4AF9-A31C-D5FE3B3C480C}"/>
              </a:ext>
            </a:extLst>
          </p:cNvPr>
          <p:cNvSpPr txBox="1"/>
          <p:nvPr/>
        </p:nvSpPr>
        <p:spPr>
          <a:xfrm>
            <a:off x="4202885" y="3831163"/>
            <a:ext cx="435388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700" dirty="0"/>
          </a:p>
          <a:p>
            <a:r>
              <a:rPr lang="fr-FR" sz="3000" dirty="0"/>
              <a:t>Bâtiment 12 à Jacob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4546AF-849D-4890-A112-27A6D8618BC8}"/>
              </a:ext>
            </a:extLst>
          </p:cNvPr>
          <p:cNvSpPr txBox="1"/>
          <p:nvPr/>
        </p:nvSpPr>
        <p:spPr>
          <a:xfrm>
            <a:off x="3078113" y="7617754"/>
            <a:ext cx="1246249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700" dirty="0"/>
          </a:p>
          <a:p>
            <a:r>
              <a:rPr lang="fr-FR" sz="3000" dirty="0"/>
              <a:t>1 secrétaire, 2 infirmières, 1 psychologue, 1 assistante sociale et 1 médecin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0A4794-5108-441F-950C-CD9B25DA7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3"/>
          <a:stretch/>
        </p:blipFill>
        <p:spPr>
          <a:xfrm>
            <a:off x="8728745" y="2904311"/>
            <a:ext cx="8061821" cy="447837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5D9C3ED-E0D6-4E1F-AB03-FF1AA08721E9}"/>
              </a:ext>
            </a:extLst>
          </p:cNvPr>
          <p:cNvSpPr/>
          <p:nvPr/>
        </p:nvSpPr>
        <p:spPr>
          <a:xfrm>
            <a:off x="10145850" y="367151"/>
            <a:ext cx="5227608" cy="213543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rgbClr val="009C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?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94DC9C4-84FF-4EAE-BDBF-BF3CB20BCB8B}"/>
              </a:ext>
            </a:extLst>
          </p:cNvPr>
          <p:cNvSpPr/>
          <p:nvPr/>
        </p:nvSpPr>
        <p:spPr>
          <a:xfrm>
            <a:off x="2987521" y="5583986"/>
            <a:ext cx="3325484" cy="18633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rgbClr val="009C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?</a:t>
            </a:r>
          </a:p>
        </p:txBody>
      </p:sp>
    </p:spTree>
    <p:extLst>
      <p:ext uri="{BB962C8B-B14F-4D97-AF65-F5344CB8AC3E}">
        <p14:creationId xmlns:p14="http://schemas.microsoft.com/office/powerpoint/2010/main" val="792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/>
        </p:nvSpPr>
        <p:spPr>
          <a:xfrm rot="10800000" flipH="1">
            <a:off x="0" y="-34574"/>
            <a:ext cx="9300525" cy="5575116"/>
          </a:xfrm>
          <a:prstGeom prst="rtTriangle">
            <a:avLst/>
          </a:prstGeom>
          <a:solidFill>
            <a:srgbClr val="009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" y="748147"/>
            <a:ext cx="6450548" cy="2209865"/>
          </a:xfrm>
          <a:prstGeom prst="rect">
            <a:avLst/>
          </a:prstGeom>
        </p:spPr>
      </p:pic>
      <p:pic>
        <p:nvPicPr>
          <p:cNvPr id="6" name="Image 5" descr="https://www.letudiant.fr/static/uploads/mediatheque/ETU_ETU/9/0/2209690-adobestock-288590851-866x495.jpeg">
            <a:extLst>
              <a:ext uri="{FF2B5EF4-FFF2-40B4-BE49-F238E27FC236}">
                <a16:creationId xmlns:a16="http://schemas.microsoft.com/office/drawing/2014/main" id="{AF4E023C-CE26-49C8-8E91-CB641E7BBC6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170" y="7633769"/>
            <a:ext cx="4894977" cy="25479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9B85854-6EC6-4230-84C8-26C5ED3FCF6D}"/>
              </a:ext>
            </a:extLst>
          </p:cNvPr>
          <p:cNvSpPr/>
          <p:nvPr/>
        </p:nvSpPr>
        <p:spPr>
          <a:xfrm>
            <a:off x="9691777" y="454545"/>
            <a:ext cx="6100499" cy="25034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rgbClr val="009C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Quoi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F6BEAD0-CF91-4C6B-8EFB-4C239925A4FC}"/>
              </a:ext>
            </a:extLst>
          </p:cNvPr>
          <p:cNvSpPr txBox="1"/>
          <p:nvPr/>
        </p:nvSpPr>
        <p:spPr>
          <a:xfrm>
            <a:off x="3998343" y="3454880"/>
            <a:ext cx="8035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/>
              <a:t>Un service de soins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36FFA9-8A96-477E-9739-95D49B9E40C2}"/>
              </a:ext>
            </a:extLst>
          </p:cNvPr>
          <p:cNvSpPr txBox="1"/>
          <p:nvPr/>
        </p:nvSpPr>
        <p:spPr>
          <a:xfrm>
            <a:off x="4127736" y="4590456"/>
            <a:ext cx="109469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Char char="-"/>
            </a:pPr>
            <a:r>
              <a:rPr lang="fr-FR" sz="3000" dirty="0"/>
              <a:t>Consultations de médecine générale </a:t>
            </a:r>
          </a:p>
          <a:p>
            <a:pPr marL="1200150" lvl="1" indent="-514350">
              <a:buFontTx/>
              <a:buChar char="-"/>
            </a:pPr>
            <a:r>
              <a:rPr lang="fr-FR" sz="3000" dirty="0"/>
              <a:t>Examen, soins, prescriptions (secret médical)</a:t>
            </a:r>
          </a:p>
          <a:p>
            <a:pPr lvl="1"/>
            <a:endParaRPr lang="fr-FR" sz="3000" dirty="0"/>
          </a:p>
          <a:p>
            <a:pPr marL="1200150" lvl="1" indent="-514350">
              <a:buFontTx/>
              <a:buChar char="-"/>
            </a:pPr>
            <a:r>
              <a:rPr lang="fr-FR" sz="3000" dirty="0"/>
              <a:t>Déclaration médecin traitant</a:t>
            </a:r>
          </a:p>
          <a:p>
            <a:pPr marL="1200150" lvl="1" indent="-514350">
              <a:buFontTx/>
              <a:buChar char="-"/>
            </a:pPr>
            <a:endParaRPr lang="fr-FR" sz="3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8034EE-1A4E-4EEC-9FA9-6DBC5299796C}"/>
              </a:ext>
            </a:extLst>
          </p:cNvPr>
          <p:cNvSpPr txBox="1"/>
          <p:nvPr/>
        </p:nvSpPr>
        <p:spPr>
          <a:xfrm>
            <a:off x="4078701" y="6737198"/>
            <a:ext cx="12719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-  Justificatifs d’absence si raison médicale (non délivré à posteriori)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BB8B3B-7B64-4EE3-9AD9-693012F4DA5D}"/>
              </a:ext>
            </a:extLst>
          </p:cNvPr>
          <p:cNvSpPr txBox="1"/>
          <p:nvPr/>
        </p:nvSpPr>
        <p:spPr>
          <a:xfrm>
            <a:off x="4078702" y="7633769"/>
            <a:ext cx="31991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- Soins infirmiers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55F135-2A68-4FBC-AAA1-4C97DB0450E6}"/>
              </a:ext>
            </a:extLst>
          </p:cNvPr>
          <p:cNvSpPr txBox="1"/>
          <p:nvPr/>
        </p:nvSpPr>
        <p:spPr>
          <a:xfrm>
            <a:off x="4078701" y="8583857"/>
            <a:ext cx="5564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- Consultations psychologiques</a:t>
            </a:r>
          </a:p>
        </p:txBody>
      </p:sp>
    </p:spTree>
    <p:extLst>
      <p:ext uri="{BB962C8B-B14F-4D97-AF65-F5344CB8AC3E}">
        <p14:creationId xmlns:p14="http://schemas.microsoft.com/office/powerpoint/2010/main" val="36680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/>
        </p:nvSpPr>
        <p:spPr>
          <a:xfrm rot="10800000" flipH="1">
            <a:off x="0" y="-34574"/>
            <a:ext cx="9300525" cy="5575116"/>
          </a:xfrm>
          <a:prstGeom prst="rtTriangle">
            <a:avLst/>
          </a:prstGeom>
          <a:solidFill>
            <a:srgbClr val="009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" y="748147"/>
            <a:ext cx="6450548" cy="22098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620825" y="1305995"/>
            <a:ext cx="10567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009C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Quoi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561345-8276-412C-893D-C7DB01614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35" t="33272" r="36922" b="30031"/>
          <a:stretch/>
        </p:blipFill>
        <p:spPr>
          <a:xfrm>
            <a:off x="13656285" y="6829157"/>
            <a:ext cx="3854661" cy="2768267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08A67EA-E89E-4F31-B81A-FD23F0A721FD}"/>
              </a:ext>
            </a:extLst>
          </p:cNvPr>
          <p:cNvSpPr/>
          <p:nvPr/>
        </p:nvSpPr>
        <p:spPr>
          <a:xfrm>
            <a:off x="9144001" y="77831"/>
            <a:ext cx="6100499" cy="24289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rgbClr val="009C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Quoi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61FDDE-67F6-46C6-AE1F-4BDE8237C300}"/>
              </a:ext>
            </a:extLst>
          </p:cNvPr>
          <p:cNvSpPr txBox="1"/>
          <p:nvPr/>
        </p:nvSpPr>
        <p:spPr>
          <a:xfrm>
            <a:off x="4411469" y="2633260"/>
            <a:ext cx="7013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/>
              <a:t>Un service de prévention </a:t>
            </a:r>
            <a:r>
              <a:rPr lang="fr-FR" sz="3000" b="1" dirty="0"/>
              <a:t>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6B4E7D-F0F0-4C3F-B407-512A276417A8}"/>
              </a:ext>
            </a:extLst>
          </p:cNvPr>
          <p:cNvSpPr txBox="1"/>
          <p:nvPr/>
        </p:nvSpPr>
        <p:spPr>
          <a:xfrm>
            <a:off x="3709359" y="3535973"/>
            <a:ext cx="5434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- Vaccinations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0C8730-1CC5-4CB6-B70A-6894D319667B}"/>
              </a:ext>
            </a:extLst>
          </p:cNvPr>
          <p:cNvSpPr txBox="1"/>
          <p:nvPr/>
        </p:nvSpPr>
        <p:spPr>
          <a:xfrm>
            <a:off x="3709359" y="4846390"/>
            <a:ext cx="69274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/>
              <a:t>- </a:t>
            </a:r>
            <a:r>
              <a:rPr lang="fr-FR" sz="3000" dirty="0"/>
              <a:t>Dépistages bucco-dentaires, auditifs, IST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1D70238-AC5A-4D38-8BA4-568C5E77AC50}"/>
              </a:ext>
            </a:extLst>
          </p:cNvPr>
          <p:cNvSpPr txBox="1"/>
          <p:nvPr/>
        </p:nvSpPr>
        <p:spPr>
          <a:xfrm>
            <a:off x="3709360" y="6319448"/>
            <a:ext cx="11874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/>
              <a:t>- </a:t>
            </a:r>
            <a:r>
              <a:rPr lang="fr-FR" sz="3000" dirty="0"/>
              <a:t>Actions : risques festifs, bien-être, santé mentale et sexuelle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3B0648-06DF-4F05-968E-28559FB02B0D}"/>
              </a:ext>
            </a:extLst>
          </p:cNvPr>
          <p:cNvSpPr txBox="1"/>
          <p:nvPr/>
        </p:nvSpPr>
        <p:spPr>
          <a:xfrm>
            <a:off x="3709360" y="5551571"/>
            <a:ext cx="11770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/>
              <a:t>- </a:t>
            </a:r>
            <a:r>
              <a:rPr lang="fr-FR" sz="3000" dirty="0"/>
              <a:t>Auto-questionnaire de santé envoyé par mail +/- entretien confidentiel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443BE1-920A-48AC-8584-AC3AB8259C71}"/>
              </a:ext>
            </a:extLst>
          </p:cNvPr>
          <p:cNvSpPr txBox="1"/>
          <p:nvPr/>
        </p:nvSpPr>
        <p:spPr>
          <a:xfrm>
            <a:off x="3817402" y="7260749"/>
            <a:ext cx="7013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/>
              <a:t>Un service social </a:t>
            </a:r>
            <a:r>
              <a:rPr lang="fr-FR" sz="3000" b="1" dirty="0"/>
              <a:t>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D9A640-A3E8-4E80-9215-E127BD1AA4D0}"/>
              </a:ext>
            </a:extLst>
          </p:cNvPr>
          <p:cNvSpPr txBox="1"/>
          <p:nvPr/>
        </p:nvSpPr>
        <p:spPr>
          <a:xfrm>
            <a:off x="3817401" y="8213291"/>
            <a:ext cx="103560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/>
              <a:t>- </a:t>
            </a:r>
            <a:r>
              <a:rPr lang="fr-FR" sz="3000" dirty="0"/>
              <a:t>Accès et ouverture de droits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6DE2793-E095-4938-AA59-FBDB22DE0919}"/>
              </a:ext>
            </a:extLst>
          </p:cNvPr>
          <p:cNvSpPr txBox="1"/>
          <p:nvPr/>
        </p:nvSpPr>
        <p:spPr>
          <a:xfrm>
            <a:off x="3818366" y="8852795"/>
            <a:ext cx="5434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/>
              <a:t>- </a:t>
            </a:r>
            <a:r>
              <a:rPr lang="fr-FR" sz="3000" dirty="0"/>
              <a:t>Bourses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F97412-C728-4D8B-84E9-F8FD42C61E53}"/>
              </a:ext>
            </a:extLst>
          </p:cNvPr>
          <p:cNvSpPr txBox="1"/>
          <p:nvPr/>
        </p:nvSpPr>
        <p:spPr>
          <a:xfrm>
            <a:off x="3709359" y="4204544"/>
            <a:ext cx="5434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- Contraception</a:t>
            </a:r>
          </a:p>
        </p:txBody>
      </p:sp>
    </p:spTree>
    <p:extLst>
      <p:ext uri="{BB962C8B-B14F-4D97-AF65-F5344CB8AC3E}">
        <p14:creationId xmlns:p14="http://schemas.microsoft.com/office/powerpoint/2010/main" val="251486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/>
        </p:nvSpPr>
        <p:spPr>
          <a:xfrm rot="10800000" flipH="1">
            <a:off x="0" y="-34574"/>
            <a:ext cx="9300525" cy="5575116"/>
          </a:xfrm>
          <a:prstGeom prst="rtTriangle">
            <a:avLst/>
          </a:prstGeom>
          <a:solidFill>
            <a:srgbClr val="009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" y="748147"/>
            <a:ext cx="6450548" cy="2209865"/>
          </a:xfrm>
          <a:prstGeom prst="rect">
            <a:avLst/>
          </a:prstGeom>
        </p:spPr>
      </p:pic>
      <p:pic>
        <p:nvPicPr>
          <p:cNvPr id="6" name="Image 2">
            <a:extLst>
              <a:ext uri="{FF2B5EF4-FFF2-40B4-BE49-F238E27FC236}">
                <a16:creationId xmlns:a16="http://schemas.microsoft.com/office/drawing/2014/main" id="{9D4D7BBE-4C3C-48FF-885C-449D6090E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0" y="6665519"/>
            <a:ext cx="2625218" cy="232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>
            <a:extLst>
              <a:ext uri="{FF2B5EF4-FFF2-40B4-BE49-F238E27FC236}">
                <a16:creationId xmlns:a16="http://schemas.microsoft.com/office/drawing/2014/main" id="{457AC0FC-D00A-488F-96B4-87F45F2FE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900" y="4464204"/>
            <a:ext cx="3984179" cy="263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032D435-06A2-4778-B0B1-7347CC3D6141}"/>
              </a:ext>
            </a:extLst>
          </p:cNvPr>
          <p:cNvSpPr/>
          <p:nvPr/>
        </p:nvSpPr>
        <p:spPr>
          <a:xfrm>
            <a:off x="9937631" y="401129"/>
            <a:ext cx="5874588" cy="20056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rgbClr val="009C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Quoi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59CBC6-4DA8-4ECA-A740-EC5D8DB9ED6E}"/>
              </a:ext>
            </a:extLst>
          </p:cNvPr>
          <p:cNvSpPr txBox="1"/>
          <p:nvPr/>
        </p:nvSpPr>
        <p:spPr>
          <a:xfrm>
            <a:off x="3839066" y="3212903"/>
            <a:ext cx="122707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/>
              <a:t>Aménagements d’études et d’examens si handicap 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9BF6F4-43AB-41A9-A56A-723A3AC7CD99}"/>
              </a:ext>
            </a:extLst>
          </p:cNvPr>
          <p:cNvSpPr txBox="1"/>
          <p:nvPr/>
        </p:nvSpPr>
        <p:spPr>
          <a:xfrm>
            <a:off x="3839066" y="4462975"/>
            <a:ext cx="883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/>
              <a:t>- </a:t>
            </a:r>
            <a:r>
              <a:rPr lang="fr-FR" sz="3000" dirty="0"/>
              <a:t>RDV sur place avec justificatifs médicaux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C0FC6C1-E7E5-4C5D-AE4C-970FE6043C54}"/>
                  </a:ext>
                </a:extLst>
              </p:cNvPr>
              <p:cNvSpPr txBox="1"/>
              <p:nvPr/>
            </p:nvSpPr>
            <p:spPr>
              <a:xfrm>
                <a:off x="3872352" y="7103077"/>
                <a:ext cx="883282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700" dirty="0"/>
                  <a:t>-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fr-FR" sz="3000" dirty="0"/>
                  <a:t> mi-novembre pour S1 et &lt; mi-mars pour S2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C0FC6C1-E7E5-4C5D-AE4C-970FE6043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352" y="7103077"/>
                <a:ext cx="8832825" cy="553998"/>
              </a:xfrm>
              <a:prstGeom prst="rect">
                <a:avLst/>
              </a:prstGeom>
              <a:blipFill>
                <a:blip r:embed="rId5"/>
                <a:stretch>
                  <a:fillRect l="-1311" t="-13187" b="-34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2B0DAA9C-2A0C-4C5D-837B-69957919AFDC}"/>
              </a:ext>
            </a:extLst>
          </p:cNvPr>
          <p:cNvSpPr txBox="1"/>
          <p:nvPr/>
        </p:nvSpPr>
        <p:spPr>
          <a:xfrm>
            <a:off x="3872352" y="5683027"/>
            <a:ext cx="883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/>
              <a:t>- </a:t>
            </a:r>
            <a:r>
              <a:rPr lang="fr-FR" sz="3000" dirty="0"/>
              <a:t>Partenariat avec la Mission Handicap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D0B386F-CDDB-4643-ABB0-E88858D0AF76}"/>
              </a:ext>
            </a:extLst>
          </p:cNvPr>
          <p:cNvSpPr txBox="1"/>
          <p:nvPr/>
        </p:nvSpPr>
        <p:spPr>
          <a:xfrm>
            <a:off x="3872352" y="8323129"/>
            <a:ext cx="11459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/>
              <a:t>- </a:t>
            </a:r>
            <a:r>
              <a:rPr lang="fr-FR" sz="3000" dirty="0"/>
              <a:t>Pas de reconduction automatique des aménagements antérieurs</a:t>
            </a:r>
          </a:p>
        </p:txBody>
      </p:sp>
    </p:spTree>
    <p:extLst>
      <p:ext uri="{BB962C8B-B14F-4D97-AF65-F5344CB8AC3E}">
        <p14:creationId xmlns:p14="http://schemas.microsoft.com/office/powerpoint/2010/main" val="31209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/>
        </p:nvSpPr>
        <p:spPr>
          <a:xfrm rot="10800000" flipH="1">
            <a:off x="0" y="-34574"/>
            <a:ext cx="9300525" cy="5575116"/>
          </a:xfrm>
          <a:prstGeom prst="rtTriangle">
            <a:avLst/>
          </a:prstGeom>
          <a:solidFill>
            <a:srgbClr val="009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" y="748147"/>
            <a:ext cx="6450548" cy="2209865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92A2BBF-6B71-44AD-B82D-35D0BBD65D94}"/>
              </a:ext>
            </a:extLst>
          </p:cNvPr>
          <p:cNvSpPr/>
          <p:nvPr/>
        </p:nvSpPr>
        <p:spPr>
          <a:xfrm>
            <a:off x="9937631" y="401129"/>
            <a:ext cx="5874588" cy="20056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rgbClr val="009C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E0D9F1-DD81-4D2F-AE13-AA4AB15D9DE7}"/>
              </a:ext>
            </a:extLst>
          </p:cNvPr>
          <p:cNvSpPr txBox="1"/>
          <p:nvPr/>
        </p:nvSpPr>
        <p:spPr>
          <a:xfrm>
            <a:off x="2948101" y="3651492"/>
            <a:ext cx="5512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/>
              <a:t>Prendre RDV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3E7DC6-B684-43A7-8B14-D6B5F14E5ADC}"/>
              </a:ext>
            </a:extLst>
          </p:cNvPr>
          <p:cNvSpPr txBox="1"/>
          <p:nvPr/>
        </p:nvSpPr>
        <p:spPr>
          <a:xfrm>
            <a:off x="2782018" y="4752082"/>
            <a:ext cx="6361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/>
              <a:t>- </a:t>
            </a:r>
            <a:r>
              <a:rPr lang="fr-FR" sz="3000" b="1" dirty="0"/>
              <a:t>En ligne </a:t>
            </a:r>
            <a:r>
              <a:rPr lang="fr-FR" sz="3000" dirty="0"/>
              <a:t>sur l’Espace Etudiant (vert)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6E7CC9D-A463-42D7-A5FB-3076188A0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9" t="9908" r="21009" b="15229"/>
          <a:stretch/>
        </p:blipFill>
        <p:spPr>
          <a:xfrm>
            <a:off x="10507213" y="3147637"/>
            <a:ext cx="7386506" cy="524424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DE4553F-D475-4FC1-A375-38B44F898C21}"/>
              </a:ext>
            </a:extLst>
          </p:cNvPr>
          <p:cNvSpPr txBox="1"/>
          <p:nvPr/>
        </p:nvSpPr>
        <p:spPr>
          <a:xfrm>
            <a:off x="2782019" y="5543429"/>
            <a:ext cx="756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/>
              <a:t>- </a:t>
            </a:r>
            <a:r>
              <a:rPr lang="fr-FR" sz="3000" b="1" dirty="0"/>
              <a:t>Par téléphone </a:t>
            </a:r>
            <a:r>
              <a:rPr lang="fr-FR" sz="3000" dirty="0"/>
              <a:t>au secrétariat : 04 79 75 85 44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4724D7C-7101-4306-BAA4-FA2CC8751651}"/>
              </a:ext>
            </a:extLst>
          </p:cNvPr>
          <p:cNvSpPr txBox="1"/>
          <p:nvPr/>
        </p:nvSpPr>
        <p:spPr>
          <a:xfrm>
            <a:off x="2752923" y="6323266"/>
            <a:ext cx="7565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/>
              <a:t>- </a:t>
            </a:r>
            <a:r>
              <a:rPr lang="fr-FR" sz="3000" b="1" dirty="0"/>
              <a:t>Sur place </a:t>
            </a:r>
            <a:r>
              <a:rPr lang="fr-FR" sz="3000" dirty="0"/>
              <a:t>lu-</a:t>
            </a:r>
            <a:r>
              <a:rPr lang="fr-FR" sz="3000" dirty="0" err="1"/>
              <a:t>ve</a:t>
            </a:r>
            <a:r>
              <a:rPr lang="fr-FR" sz="3000" dirty="0"/>
              <a:t> 9h/12h et 13h30/16h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480A556-3D75-4181-A84B-6446521A3AD0}"/>
              </a:ext>
            </a:extLst>
          </p:cNvPr>
          <p:cNvSpPr txBox="1"/>
          <p:nvPr/>
        </p:nvSpPr>
        <p:spPr>
          <a:xfrm>
            <a:off x="817928" y="7888741"/>
            <a:ext cx="1060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/>
              <a:t>- </a:t>
            </a:r>
            <a:r>
              <a:rPr lang="fr-FR" sz="3600" dirty="0">
                <a:solidFill>
                  <a:srgbClr val="0070C0"/>
                </a:solidFill>
              </a:rPr>
              <a:t>Pensez à annuler vos RDV en cas d’impossibilité</a:t>
            </a:r>
          </a:p>
        </p:txBody>
      </p:sp>
    </p:spTree>
    <p:extLst>
      <p:ext uri="{BB962C8B-B14F-4D97-AF65-F5344CB8AC3E}">
        <p14:creationId xmlns:p14="http://schemas.microsoft.com/office/powerpoint/2010/main" val="36045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/>
        </p:nvSpPr>
        <p:spPr>
          <a:xfrm rot="10800000" flipH="1">
            <a:off x="0" y="-2"/>
            <a:ext cx="9601200" cy="4926933"/>
          </a:xfrm>
          <a:prstGeom prst="rtTriangle">
            <a:avLst/>
          </a:prstGeom>
          <a:solidFill>
            <a:srgbClr val="009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" y="748147"/>
            <a:ext cx="6450548" cy="22098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87572" y="8025611"/>
            <a:ext cx="7031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6000" dirty="0"/>
              <a:t>Prenez soin de vous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A74A6C-9834-4168-A1AB-DB45DEB3E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16" y="3253153"/>
            <a:ext cx="8473769" cy="35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983519"/>
            <a:ext cx="18288000" cy="4225837"/>
            <a:chOff x="0" y="0"/>
            <a:chExt cx="24384000" cy="56344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2251" b="28453"/>
            <a:stretch>
              <a:fillRect/>
            </a:stretch>
          </p:blipFill>
          <p:spPr>
            <a:xfrm>
              <a:off x="0" y="0"/>
              <a:ext cx="24384000" cy="563444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819013" y="4265161"/>
            <a:ext cx="6943488" cy="706973"/>
          </a:xfrm>
          <a:custGeom>
            <a:avLst/>
            <a:gdLst/>
            <a:ahLst/>
            <a:cxnLst/>
            <a:rect l="l" t="t" r="r" b="b"/>
            <a:pathLst>
              <a:path w="6943488" h="706973">
                <a:moveTo>
                  <a:pt x="0" y="0"/>
                </a:moveTo>
                <a:lnTo>
                  <a:pt x="6943488" y="0"/>
                </a:lnTo>
                <a:lnTo>
                  <a:pt x="6943488" y="706974"/>
                </a:lnTo>
                <a:lnTo>
                  <a:pt x="0" y="706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9827505" y="1584816"/>
            <a:ext cx="0" cy="4960553"/>
          </a:xfrm>
          <a:prstGeom prst="line">
            <a:avLst/>
          </a:prstGeom>
          <a:ln w="57150" cap="flat">
            <a:solidFill>
              <a:srgbClr val="4D4D4D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0227555" y="3402920"/>
            <a:ext cx="439943" cy="314009"/>
          </a:xfrm>
          <a:custGeom>
            <a:avLst/>
            <a:gdLst/>
            <a:ahLst/>
            <a:cxnLst/>
            <a:rect l="l" t="t" r="r" b="b"/>
            <a:pathLst>
              <a:path w="439943" h="314009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74105" y="1918469"/>
            <a:ext cx="493392" cy="485375"/>
          </a:xfrm>
          <a:custGeom>
            <a:avLst/>
            <a:gdLst/>
            <a:ahLst/>
            <a:cxnLst/>
            <a:rect l="l" t="t" r="r" b="b"/>
            <a:pathLst>
              <a:path w="493392" h="485375">
                <a:moveTo>
                  <a:pt x="0" y="0"/>
                </a:moveTo>
                <a:lnTo>
                  <a:pt x="493393" y="0"/>
                </a:lnTo>
                <a:lnTo>
                  <a:pt x="493393" y="485375"/>
                </a:lnTo>
                <a:lnTo>
                  <a:pt x="0" y="485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47588" y="1527666"/>
            <a:ext cx="3062164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Soutien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7588" y="2713711"/>
            <a:ext cx="8979917" cy="102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9"/>
              </a:lnSpc>
            </a:pPr>
            <a:r>
              <a:rPr lang="en-US" sz="2779" spc="27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Vous avez des difficultés liées à votre situation sociale, financière, de santé, ou autre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32548" y="1842269"/>
            <a:ext cx="7096357" cy="3864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2566" spc="25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 seul numéro d’appel :</a:t>
            </a:r>
            <a:r>
              <a:rPr lang="en-US" sz="2566" spc="2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66" spc="25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04 79 75 94 15</a:t>
            </a:r>
            <a:r>
              <a:rPr lang="en-US" sz="2566" spc="2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 accessible les jours ouvrés de </a:t>
            </a:r>
            <a:r>
              <a:rPr lang="en-US" sz="2566" spc="25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8h30 à 12h.</a:t>
            </a:r>
          </a:p>
          <a:p>
            <a:pPr algn="l">
              <a:lnSpc>
                <a:spcPts val="3849"/>
              </a:lnSpc>
            </a:pPr>
            <a:endParaRPr lang="en-US" sz="2566" spc="25">
              <a:solidFill>
                <a:srgbClr val="54545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3849"/>
              </a:lnSpc>
            </a:pPr>
            <a:r>
              <a:rPr lang="en-US" sz="2566" spc="25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Une adresse mail : </a:t>
            </a:r>
            <a:r>
              <a:rPr lang="en-US" sz="2566" spc="25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soutien.etudiant@univ-smb.fr</a:t>
            </a:r>
            <a:r>
              <a:rPr lang="en-US" sz="2566" spc="2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, afin de faciliter votre prise en charge, vous devez indiquer </a:t>
            </a:r>
            <a:r>
              <a:rPr lang="en-US" sz="2566" spc="25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votre nom/prénom/campus/formation/numéro de téléphone.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1600" y="4356321"/>
            <a:ext cx="5878210" cy="44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479" spc="24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www.univ-smb.fr/espace-etudiant/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5400000">
            <a:off x="-1232760" y="1043273"/>
            <a:ext cx="2056188" cy="1780658"/>
            <a:chOff x="0" y="0"/>
            <a:chExt cx="6350000" cy="549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06032"/>
            <a:ext cx="18288000" cy="5103324"/>
            <a:chOff x="0" y="0"/>
            <a:chExt cx="24384000" cy="680443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057" b="29057"/>
            <a:stretch>
              <a:fillRect/>
            </a:stretch>
          </p:blipFill>
          <p:spPr>
            <a:xfrm>
              <a:off x="0" y="0"/>
              <a:ext cx="24384000" cy="6804433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flipV="1">
            <a:off x="10275317" y="1718038"/>
            <a:ext cx="0" cy="3608444"/>
          </a:xfrm>
          <a:prstGeom prst="line">
            <a:avLst/>
          </a:prstGeom>
          <a:ln w="57150" cap="flat">
            <a:solidFill>
              <a:srgbClr val="4D4D4D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0587256" y="2869050"/>
            <a:ext cx="439943" cy="314009"/>
          </a:xfrm>
          <a:custGeom>
            <a:avLst/>
            <a:gdLst/>
            <a:ahLst/>
            <a:cxnLst/>
            <a:rect l="l" t="t" r="r" b="b"/>
            <a:pathLst>
              <a:path w="439943" h="314009">
                <a:moveTo>
                  <a:pt x="0" y="0"/>
                </a:moveTo>
                <a:lnTo>
                  <a:pt x="439942" y="0"/>
                </a:lnTo>
                <a:lnTo>
                  <a:pt x="439942" y="314010"/>
                </a:lnTo>
                <a:lnTo>
                  <a:pt x="0" y="314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727281"/>
            <a:ext cx="8691538" cy="259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9"/>
              </a:lnSpc>
            </a:pPr>
            <a:r>
              <a:rPr lang="en-US" sz="2779" spc="27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La Cellule d’Accueil et d’Accompagnement des étudiants en situation de handicap </a:t>
            </a:r>
            <a:r>
              <a:rPr lang="en-US" sz="2779" spc="2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coordonne le dispositif dédié aux étudiantes et étudiants à besoins spécifiques.</a:t>
            </a:r>
          </a:p>
          <a:p>
            <a:pPr algn="l">
              <a:lnSpc>
                <a:spcPts val="4169"/>
              </a:lnSpc>
            </a:pPr>
            <a:endParaRPr lang="en-US" sz="2779" spc="27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-1232760" y="1043273"/>
            <a:ext cx="2056188" cy="1780658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847588" y="1527666"/>
            <a:ext cx="4131117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Handicap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90686" y="2736806"/>
            <a:ext cx="6807979" cy="509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9"/>
              </a:lnSpc>
            </a:pPr>
            <a:r>
              <a:rPr lang="en-US" sz="2866" spc="28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mission.handicap@univ-smb.fr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633444" y="7342901"/>
            <a:ext cx="5128929" cy="3289539"/>
            <a:chOff x="0" y="0"/>
            <a:chExt cx="795518" cy="5102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95518" cy="510221"/>
            </a:xfrm>
            <a:custGeom>
              <a:avLst/>
              <a:gdLst/>
              <a:ahLst/>
              <a:cxnLst/>
              <a:rect l="l" t="t" r="r" b="b"/>
              <a:pathLst>
                <a:path w="795518" h="510221">
                  <a:moveTo>
                    <a:pt x="49812" y="0"/>
                  </a:moveTo>
                  <a:lnTo>
                    <a:pt x="745706" y="0"/>
                  </a:lnTo>
                  <a:cubicBezTo>
                    <a:pt x="758917" y="0"/>
                    <a:pt x="771587" y="5248"/>
                    <a:pt x="780929" y="14590"/>
                  </a:cubicBezTo>
                  <a:cubicBezTo>
                    <a:pt x="790270" y="23931"/>
                    <a:pt x="795518" y="36601"/>
                    <a:pt x="795518" y="49812"/>
                  </a:cubicBezTo>
                  <a:lnTo>
                    <a:pt x="795518" y="460409"/>
                  </a:lnTo>
                  <a:cubicBezTo>
                    <a:pt x="795518" y="473620"/>
                    <a:pt x="790270" y="486290"/>
                    <a:pt x="780929" y="495631"/>
                  </a:cubicBezTo>
                  <a:cubicBezTo>
                    <a:pt x="771587" y="504973"/>
                    <a:pt x="758917" y="510221"/>
                    <a:pt x="745706" y="510221"/>
                  </a:cubicBezTo>
                  <a:lnTo>
                    <a:pt x="49812" y="510221"/>
                  </a:lnTo>
                  <a:cubicBezTo>
                    <a:pt x="36601" y="510221"/>
                    <a:pt x="23931" y="504973"/>
                    <a:pt x="14590" y="495631"/>
                  </a:cubicBezTo>
                  <a:cubicBezTo>
                    <a:pt x="5248" y="486290"/>
                    <a:pt x="0" y="473620"/>
                    <a:pt x="0" y="460409"/>
                  </a:cubicBezTo>
                  <a:lnTo>
                    <a:pt x="0" y="49812"/>
                  </a:lnTo>
                  <a:cubicBezTo>
                    <a:pt x="0" y="36601"/>
                    <a:pt x="5248" y="23931"/>
                    <a:pt x="14590" y="14590"/>
                  </a:cubicBezTo>
                  <a:cubicBezTo>
                    <a:pt x="23931" y="5248"/>
                    <a:pt x="36601" y="0"/>
                    <a:pt x="49812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795518" cy="510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173537" y="7844671"/>
            <a:ext cx="404874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7"/>
              </a:lnSpc>
              <a:spcBef>
                <a:spcPct val="0"/>
              </a:spcBef>
            </a:pPr>
            <a:r>
              <a:rPr lang="en-US" sz="2331" spc="23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331" spc="23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https://www.univ-smb.fr/formation/amenagements-specifiques/etudiant-e-s-en-situation-de-handicap/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5378" y="-630170"/>
            <a:ext cx="8703164" cy="11311272"/>
            <a:chOff x="0" y="0"/>
            <a:chExt cx="9374538" cy="121838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4539" cy="12183838"/>
            </a:xfrm>
            <a:custGeom>
              <a:avLst/>
              <a:gdLst/>
              <a:ahLst/>
              <a:cxnLst/>
              <a:rect l="l" t="t" r="r" b="b"/>
              <a:pathLst>
                <a:path w="9374539" h="12183838">
                  <a:moveTo>
                    <a:pt x="0" y="0"/>
                  </a:moveTo>
                  <a:lnTo>
                    <a:pt x="9374539" y="0"/>
                  </a:lnTo>
                  <a:lnTo>
                    <a:pt x="9374539" y="12183838"/>
                  </a:lnTo>
                  <a:lnTo>
                    <a:pt x="0" y="12183838"/>
                  </a:lnTo>
                  <a:close/>
                </a:path>
              </a:pathLst>
            </a:custGeom>
            <a:solidFill>
              <a:srgbClr val="D9DFD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515378" y="-55337"/>
            <a:ext cx="6956198" cy="5008971"/>
            <a:chOff x="0" y="0"/>
            <a:chExt cx="9274931" cy="667862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693" r="3693"/>
            <a:stretch>
              <a:fillRect/>
            </a:stretch>
          </p:blipFill>
          <p:spPr>
            <a:xfrm>
              <a:off x="0" y="0"/>
              <a:ext cx="9274931" cy="667862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515378" y="5333366"/>
            <a:ext cx="6956198" cy="5008971"/>
            <a:chOff x="0" y="0"/>
            <a:chExt cx="9274931" cy="667862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2940" r="22940"/>
            <a:stretch>
              <a:fillRect/>
            </a:stretch>
          </p:blipFill>
          <p:spPr>
            <a:xfrm>
              <a:off x="0" y="0"/>
              <a:ext cx="9274931" cy="667862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520606" y="2552254"/>
            <a:ext cx="7916973" cy="185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57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 </a:t>
            </a:r>
            <a:r>
              <a:rPr lang="en-US" sz="574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vie étudiante</a:t>
            </a:r>
            <a:r>
              <a:rPr lang="en-US" sz="57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74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et de campus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0606" y="4884874"/>
            <a:ext cx="7623394" cy="2545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 SVEC de l’Université Savoie Mont Blanc répond aux étudiantes et étudiants sur l’ensemble de leurs interrogations autour </a:t>
            </a:r>
            <a:r>
              <a:rPr lang="en-US" sz="2899">
                <a:solidFill>
                  <a:srgbClr val="4D4D4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de la vie pratique, associative et culturelle, sur les campus.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515378" y="5333366"/>
            <a:ext cx="6961156" cy="5008971"/>
            <a:chOff x="0" y="0"/>
            <a:chExt cx="9281541" cy="667862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4283" r="4283"/>
            <a:stretch>
              <a:fillRect/>
            </a:stretch>
          </p:blipFill>
          <p:spPr>
            <a:xfrm>
              <a:off x="0" y="0"/>
              <a:ext cx="9281541" cy="6678628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4039167" y="7592577"/>
            <a:ext cx="4723205" cy="3039862"/>
            <a:chOff x="0" y="0"/>
            <a:chExt cx="732589" cy="4714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2589" cy="471495"/>
            </a:xfrm>
            <a:custGeom>
              <a:avLst/>
              <a:gdLst/>
              <a:ahLst/>
              <a:cxnLst/>
              <a:rect l="l" t="t" r="r" b="b"/>
              <a:pathLst>
                <a:path w="732589" h="471495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789580" y="8421811"/>
            <a:ext cx="322238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www.univ-smb.fr/espace-etudiant/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0606" y="7893895"/>
            <a:ext cx="439943" cy="314009"/>
          </a:xfrm>
          <a:custGeom>
            <a:avLst/>
            <a:gdLst/>
            <a:ahLst/>
            <a:cxnLst/>
            <a:rect l="l" t="t" r="r" b="b"/>
            <a:pathLst>
              <a:path w="439943" h="314009">
                <a:moveTo>
                  <a:pt x="0" y="0"/>
                </a:moveTo>
                <a:lnTo>
                  <a:pt x="439943" y="0"/>
                </a:lnTo>
                <a:lnTo>
                  <a:pt x="439943" y="314010"/>
                </a:lnTo>
                <a:lnTo>
                  <a:pt x="0" y="314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124036" y="7761651"/>
            <a:ext cx="6807979" cy="479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666" spc="26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service.vie-etudiante@univ-smb.fr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5400000">
            <a:off x="-1045155" y="2227889"/>
            <a:ext cx="2310829" cy="2001178"/>
            <a:chOff x="0" y="0"/>
            <a:chExt cx="6350000" cy="54991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-1150669" y="1586008"/>
            <a:ext cx="2056188" cy="178065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819822" y="-236775"/>
            <a:ext cx="7763009" cy="10656021"/>
          </a:xfrm>
          <a:custGeom>
            <a:avLst/>
            <a:gdLst/>
            <a:ahLst/>
            <a:cxnLst/>
            <a:rect l="l" t="t" r="r" b="b"/>
            <a:pathLst>
              <a:path w="7763009" h="10656021">
                <a:moveTo>
                  <a:pt x="0" y="0"/>
                </a:moveTo>
                <a:lnTo>
                  <a:pt x="7763008" y="0"/>
                </a:lnTo>
                <a:lnTo>
                  <a:pt x="7763008" y="10656021"/>
                </a:lnTo>
                <a:lnTo>
                  <a:pt x="0" y="1065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30" r="-4175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29679" y="2070402"/>
            <a:ext cx="8437115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Orientation/Insertion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29110"/>
            <a:ext cx="10235371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5"/>
              </a:lnSpc>
            </a:pP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Vous vous interrogez sur votre poursuite d’études ? </a:t>
            </a:r>
          </a:p>
          <a:p>
            <a:pPr algn="l">
              <a:lnSpc>
                <a:spcPts val="3335"/>
              </a:lnSpc>
            </a:pP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Vous envisagez de changer d’orientation ? </a:t>
            </a:r>
          </a:p>
          <a:p>
            <a:pPr algn="l">
              <a:lnSpc>
                <a:spcPts val="3335"/>
              </a:lnSpc>
            </a:pP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Vous souhaitez trouver un stage ou un job étudiant ? </a:t>
            </a:r>
          </a:p>
          <a:p>
            <a:pPr algn="l">
              <a:lnSpc>
                <a:spcPts val="3335"/>
              </a:lnSpc>
              <a:spcBef>
                <a:spcPct val="0"/>
              </a:spcBef>
            </a:pPr>
            <a:endParaRPr lang="en-US" sz="2779" spc="27">
              <a:solidFill>
                <a:srgbClr val="E7344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039167" y="7592577"/>
            <a:ext cx="4723205" cy="3039862"/>
            <a:chOff x="0" y="0"/>
            <a:chExt cx="732589" cy="4714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2589" cy="471495"/>
            </a:xfrm>
            <a:custGeom>
              <a:avLst/>
              <a:gdLst/>
              <a:ahLst/>
              <a:cxnLst/>
              <a:rect l="l" t="t" r="r" b="b"/>
              <a:pathLst>
                <a:path w="732589" h="471495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789580" y="8421811"/>
            <a:ext cx="322238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www.univ-smb.fr/espace-etudiant/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143500"/>
            <a:ext cx="9657967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5"/>
              </a:lnSpc>
              <a:spcBef>
                <a:spcPct val="0"/>
              </a:spcBef>
            </a:pPr>
            <a:r>
              <a:rPr lang="en-US" sz="2579" spc="2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conseillers du SUIOIP </a:t>
            </a:r>
            <a:r>
              <a:rPr lang="en-US" sz="2579" spc="2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vous informent, vous conseillent et vous accompagnent dans la construction de votre parcours universitaire et dans la définition de votre projet professionnel </a:t>
            </a:r>
            <a:r>
              <a:rPr lang="en-US" sz="2579" spc="2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 travers d'ateliers collectifs et d'entretiens individuels personnalisés tout au long de l'année 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19488" y="8219895"/>
            <a:ext cx="6527197" cy="89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sz="2679" u="sng" dirty="0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service.orientation@univ-smb.fr</a:t>
            </a:r>
          </a:p>
          <a:p>
            <a:pPr algn="l">
              <a:lnSpc>
                <a:spcPts val="3536"/>
              </a:lnSpc>
            </a:pPr>
            <a:r>
              <a:rPr lang="en-US" sz="2679" u="sng" dirty="0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baip@univ-smb.fr</a:t>
            </a:r>
            <a:r>
              <a:rPr lang="en-US" sz="2679" dirty="0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 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8700" y="8314443"/>
            <a:ext cx="439943" cy="314009"/>
          </a:xfrm>
          <a:custGeom>
            <a:avLst/>
            <a:gdLst/>
            <a:ahLst/>
            <a:cxnLst/>
            <a:rect l="l" t="t" r="r" b="b"/>
            <a:pathLst>
              <a:path w="439943" h="314009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8755143"/>
            <a:ext cx="439943" cy="314009"/>
          </a:xfrm>
          <a:custGeom>
            <a:avLst/>
            <a:gdLst/>
            <a:ahLst/>
            <a:cxnLst/>
            <a:rect l="l" t="t" r="r" b="b"/>
            <a:pathLst>
              <a:path w="439943" h="314009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55937" y="-103175"/>
            <a:ext cx="1138347" cy="10738816"/>
            <a:chOff x="0" y="0"/>
            <a:chExt cx="1226161" cy="11567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6161" cy="11567223"/>
            </a:xfrm>
            <a:custGeom>
              <a:avLst/>
              <a:gdLst/>
              <a:ahLst/>
              <a:cxnLst/>
              <a:rect l="l" t="t" r="r" b="b"/>
              <a:pathLst>
                <a:path w="1226161" h="11567223">
                  <a:moveTo>
                    <a:pt x="0" y="0"/>
                  </a:moveTo>
                  <a:lnTo>
                    <a:pt x="1226161" y="0"/>
                  </a:lnTo>
                  <a:lnTo>
                    <a:pt x="1226161" y="11567223"/>
                  </a:lnTo>
                  <a:lnTo>
                    <a:pt x="0" y="11567223"/>
                  </a:lnTo>
                  <a:close/>
                </a:path>
              </a:pathLst>
            </a:custGeom>
            <a:solidFill>
              <a:srgbClr val="D9DFD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525111" y="0"/>
            <a:ext cx="7734189" cy="7973759"/>
            <a:chOff x="0" y="0"/>
            <a:chExt cx="10312252" cy="1063167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4561" r="20815"/>
            <a:stretch>
              <a:fillRect/>
            </a:stretch>
          </p:blipFill>
          <p:spPr>
            <a:xfrm>
              <a:off x="0" y="0"/>
              <a:ext cx="10312252" cy="1063167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837433" y="6668421"/>
            <a:ext cx="3889047" cy="3650368"/>
            <a:chOff x="0" y="0"/>
            <a:chExt cx="4189053" cy="39319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9053" cy="3931963"/>
            </a:xfrm>
            <a:custGeom>
              <a:avLst/>
              <a:gdLst/>
              <a:ahLst/>
              <a:cxnLst/>
              <a:rect l="l" t="t" r="r" b="b"/>
              <a:pathLst>
                <a:path w="4189053" h="3931963">
                  <a:moveTo>
                    <a:pt x="0" y="0"/>
                  </a:moveTo>
                  <a:lnTo>
                    <a:pt x="4189053" y="0"/>
                  </a:lnTo>
                  <a:lnTo>
                    <a:pt x="4189053" y="3931963"/>
                  </a:lnTo>
                  <a:lnTo>
                    <a:pt x="0" y="3931963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41667" y="2352403"/>
            <a:ext cx="8000615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60"/>
              </a:lnSpc>
            </a:pPr>
            <a:r>
              <a:rPr lang="en-US" sz="5800">
                <a:solidFill>
                  <a:srgbClr val="4D4D4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BIENVENUE À LA FACULTÉ DE DROIT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37433" y="9180977"/>
            <a:ext cx="388904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Rentrée </a:t>
            </a:r>
          </a:p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2024-2025</a:t>
            </a:r>
          </a:p>
        </p:txBody>
      </p:sp>
      <p:sp>
        <p:nvSpPr>
          <p:cNvPr id="10" name="Freeform 10"/>
          <p:cNvSpPr/>
          <p:nvPr/>
        </p:nvSpPr>
        <p:spPr>
          <a:xfrm>
            <a:off x="8524059" y="7508101"/>
            <a:ext cx="2420544" cy="1047698"/>
          </a:xfrm>
          <a:custGeom>
            <a:avLst/>
            <a:gdLst/>
            <a:ahLst/>
            <a:cxnLst/>
            <a:rect l="l" t="t" r="r" b="b"/>
            <a:pathLst>
              <a:path w="2420544" h="1047698">
                <a:moveTo>
                  <a:pt x="0" y="0"/>
                </a:moveTo>
                <a:lnTo>
                  <a:pt x="2420544" y="0"/>
                </a:lnTo>
                <a:lnTo>
                  <a:pt x="2420544" y="1047698"/>
                </a:lnTo>
                <a:lnTo>
                  <a:pt x="0" y="1047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1667" y="4911212"/>
            <a:ext cx="681829" cy="681829"/>
          </a:xfrm>
          <a:custGeom>
            <a:avLst/>
            <a:gdLst/>
            <a:ahLst/>
            <a:cxnLst/>
            <a:rect l="l" t="t" r="r" b="b"/>
            <a:pathLst>
              <a:path w="681829" h="681829">
                <a:moveTo>
                  <a:pt x="0" y="0"/>
                </a:moveTo>
                <a:lnTo>
                  <a:pt x="681829" y="0"/>
                </a:lnTo>
                <a:lnTo>
                  <a:pt x="681829" y="681829"/>
                </a:lnTo>
                <a:lnTo>
                  <a:pt x="0" y="681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0184" y="5969559"/>
            <a:ext cx="698862" cy="698862"/>
          </a:xfrm>
          <a:custGeom>
            <a:avLst/>
            <a:gdLst/>
            <a:ahLst/>
            <a:cxnLst/>
            <a:rect l="l" t="t" r="r" b="b"/>
            <a:pathLst>
              <a:path w="698862" h="698862">
                <a:moveTo>
                  <a:pt x="0" y="0"/>
                </a:moveTo>
                <a:lnTo>
                  <a:pt x="698862" y="0"/>
                </a:lnTo>
                <a:lnTo>
                  <a:pt x="698862" y="698862"/>
                </a:lnTo>
                <a:lnTo>
                  <a:pt x="0" y="698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7416" y="7022824"/>
            <a:ext cx="698862" cy="698862"/>
          </a:xfrm>
          <a:custGeom>
            <a:avLst/>
            <a:gdLst/>
            <a:ahLst/>
            <a:cxnLst/>
            <a:rect l="l" t="t" r="r" b="b"/>
            <a:pathLst>
              <a:path w="698862" h="698862">
                <a:moveTo>
                  <a:pt x="0" y="0"/>
                </a:moveTo>
                <a:lnTo>
                  <a:pt x="698862" y="0"/>
                </a:lnTo>
                <a:lnTo>
                  <a:pt x="698862" y="698862"/>
                </a:lnTo>
                <a:lnTo>
                  <a:pt x="0" y="698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64208" y="8068856"/>
            <a:ext cx="698862" cy="698862"/>
          </a:xfrm>
          <a:custGeom>
            <a:avLst/>
            <a:gdLst/>
            <a:ahLst/>
            <a:cxnLst/>
            <a:rect l="l" t="t" r="r" b="b"/>
            <a:pathLst>
              <a:path w="698862" h="698862">
                <a:moveTo>
                  <a:pt x="0" y="0"/>
                </a:moveTo>
                <a:lnTo>
                  <a:pt x="698862" y="0"/>
                </a:lnTo>
                <a:lnTo>
                  <a:pt x="698862" y="698862"/>
                </a:lnTo>
                <a:lnTo>
                  <a:pt x="0" y="698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74671" y="4880428"/>
            <a:ext cx="7359940" cy="80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3"/>
              </a:lnSpc>
            </a:pPr>
            <a:r>
              <a:rPr lang="en-US" sz="262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Présentation générale de la </a:t>
            </a:r>
          </a:p>
          <a:p>
            <a:pPr algn="l">
              <a:lnSpc>
                <a:spcPts val="3203"/>
              </a:lnSpc>
            </a:pPr>
            <a:r>
              <a:rPr lang="en-US" sz="262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Faculté de droit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93482" y="6014343"/>
            <a:ext cx="6193305" cy="47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8"/>
              </a:lnSpc>
              <a:spcBef>
                <a:spcPct val="0"/>
              </a:spcBef>
            </a:pPr>
            <a:r>
              <a:rPr lang="en-US" sz="262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services dédiés aux étudiants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74671" y="8147338"/>
            <a:ext cx="4960964" cy="47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7"/>
              </a:lnSpc>
              <a:spcBef>
                <a:spcPct val="0"/>
              </a:spcBef>
            </a:pPr>
            <a:r>
              <a:rPr lang="en-US" sz="260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évènements de rentrée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17322" y="7106102"/>
            <a:ext cx="4650103" cy="47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7"/>
              </a:lnSpc>
              <a:spcBef>
                <a:spcPct val="0"/>
              </a:spcBef>
            </a:pPr>
            <a:r>
              <a:rPr lang="en-US" sz="260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scolarité pédagogique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-197228" y="-103175"/>
            <a:ext cx="851419" cy="1536331"/>
            <a:chOff x="0" y="0"/>
            <a:chExt cx="2179053" cy="39319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79053" cy="3931963"/>
            </a:xfrm>
            <a:custGeom>
              <a:avLst/>
              <a:gdLst/>
              <a:ahLst/>
              <a:cxnLst/>
              <a:rect l="l" t="t" r="r" b="b"/>
              <a:pathLst>
                <a:path w="2179053" h="3931963">
                  <a:moveTo>
                    <a:pt x="0" y="0"/>
                  </a:moveTo>
                  <a:lnTo>
                    <a:pt x="2179053" y="0"/>
                  </a:lnTo>
                  <a:lnTo>
                    <a:pt x="2179053" y="3931963"/>
                  </a:lnTo>
                  <a:lnTo>
                    <a:pt x="0" y="3931963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77501" y="3054331"/>
            <a:ext cx="9732998" cy="4598058"/>
            <a:chOff x="0" y="0"/>
            <a:chExt cx="1454704" cy="687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4704" cy="687230"/>
            </a:xfrm>
            <a:custGeom>
              <a:avLst/>
              <a:gdLst/>
              <a:ahLst/>
              <a:cxnLst/>
              <a:rect l="l" t="t" r="r" b="b"/>
              <a:pathLst>
                <a:path w="1454704" h="687230">
                  <a:moveTo>
                    <a:pt x="0" y="0"/>
                  </a:moveTo>
                  <a:lnTo>
                    <a:pt x="1454704" y="0"/>
                  </a:lnTo>
                  <a:lnTo>
                    <a:pt x="1454704" y="687230"/>
                  </a:lnTo>
                  <a:lnTo>
                    <a:pt x="0" y="687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54704" cy="687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05257" y="4031938"/>
            <a:ext cx="8677486" cy="237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8098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La scolarité pédagogique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-1232760" y="1043273"/>
            <a:ext cx="2056188" cy="178065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722070" y="0"/>
            <a:ext cx="6565930" cy="10287000"/>
          </a:xfrm>
          <a:custGeom>
            <a:avLst/>
            <a:gdLst/>
            <a:ahLst/>
            <a:cxnLst/>
            <a:rect l="l" t="t" r="r" b="b"/>
            <a:pathLst>
              <a:path w="6565930" h="10287000">
                <a:moveTo>
                  <a:pt x="0" y="0"/>
                </a:moveTo>
                <a:lnTo>
                  <a:pt x="6565930" y="0"/>
                </a:lnTo>
                <a:lnTo>
                  <a:pt x="65659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921" r="-459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91423" y="3154127"/>
            <a:ext cx="2305717" cy="1377666"/>
          </a:xfrm>
          <a:custGeom>
            <a:avLst/>
            <a:gdLst/>
            <a:ahLst/>
            <a:cxnLst/>
            <a:rect l="l" t="t" r="r" b="b"/>
            <a:pathLst>
              <a:path w="2305717" h="1377666">
                <a:moveTo>
                  <a:pt x="0" y="0"/>
                </a:moveTo>
                <a:lnTo>
                  <a:pt x="2305717" y="0"/>
                </a:lnTo>
                <a:lnTo>
                  <a:pt x="2305717" y="1377666"/>
                </a:lnTo>
                <a:lnTo>
                  <a:pt x="0" y="1377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61929" y="3154127"/>
            <a:ext cx="2483135" cy="1288126"/>
          </a:xfrm>
          <a:custGeom>
            <a:avLst/>
            <a:gdLst/>
            <a:ahLst/>
            <a:cxnLst/>
            <a:rect l="l" t="t" r="r" b="b"/>
            <a:pathLst>
              <a:path w="2483135" h="1288126">
                <a:moveTo>
                  <a:pt x="0" y="0"/>
                </a:moveTo>
                <a:lnTo>
                  <a:pt x="2483135" y="0"/>
                </a:lnTo>
                <a:lnTo>
                  <a:pt x="2483135" y="1288127"/>
                </a:lnTo>
                <a:lnTo>
                  <a:pt x="0" y="1288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56528" y="6407888"/>
            <a:ext cx="2458700" cy="1739530"/>
          </a:xfrm>
          <a:custGeom>
            <a:avLst/>
            <a:gdLst/>
            <a:ahLst/>
            <a:cxnLst/>
            <a:rect l="l" t="t" r="r" b="b"/>
            <a:pathLst>
              <a:path w="2458700" h="1739530">
                <a:moveTo>
                  <a:pt x="0" y="0"/>
                </a:moveTo>
                <a:lnTo>
                  <a:pt x="2458699" y="0"/>
                </a:lnTo>
                <a:lnTo>
                  <a:pt x="2458699" y="1739530"/>
                </a:lnTo>
                <a:lnTo>
                  <a:pt x="0" y="1739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83987" y="6547951"/>
            <a:ext cx="1691851" cy="1691851"/>
          </a:xfrm>
          <a:custGeom>
            <a:avLst/>
            <a:gdLst/>
            <a:ahLst/>
            <a:cxnLst/>
            <a:rect l="l" t="t" r="r" b="b"/>
            <a:pathLst>
              <a:path w="1691851" h="1691851">
                <a:moveTo>
                  <a:pt x="0" y="0"/>
                </a:moveTo>
                <a:lnTo>
                  <a:pt x="1691851" y="0"/>
                </a:lnTo>
                <a:lnTo>
                  <a:pt x="1691851" y="1691851"/>
                </a:lnTo>
                <a:lnTo>
                  <a:pt x="0" y="169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7588" y="1527666"/>
            <a:ext cx="5707048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Pass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étudiant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5456" y="4740982"/>
            <a:ext cx="3954431" cy="68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Justifier de votre statut d’étudiant à l’USMB 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3443" y="8353478"/>
            <a:ext cx="4200925" cy="103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Emprunter vos livres </a:t>
            </a:r>
          </a:p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dans les bibliothèques universitaires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04368" y="4740982"/>
            <a:ext cx="4851875" cy="103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Régler vos frais dans les restaurants et les cafétérias universitaires du CROUS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61664" y="8451399"/>
            <a:ext cx="3954431" cy="68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Accéder à certaines résidences universitaires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039167" y="7592577"/>
            <a:ext cx="4723205" cy="3039862"/>
            <a:chOff x="0" y="0"/>
            <a:chExt cx="732589" cy="4714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32589" cy="471495"/>
            </a:xfrm>
            <a:custGeom>
              <a:avLst/>
              <a:gdLst/>
              <a:ahLst/>
              <a:cxnLst/>
              <a:rect l="l" t="t" r="r" b="b"/>
              <a:pathLst>
                <a:path w="732589" h="471495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789580" y="8451399"/>
            <a:ext cx="322238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www.univ-smb.fr/espace-etudiant/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8384" y="1494765"/>
            <a:ext cx="12193185" cy="826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1"/>
              </a:lnSpc>
            </a:pPr>
            <a:r>
              <a:rPr lang="en-US" sz="5627" spc="-258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Bien communiquer </a:t>
            </a:r>
            <a:r>
              <a:rPr lang="en-US" sz="5627" spc="-258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avec sa scolarité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13389" y="3506340"/>
            <a:ext cx="10089866" cy="159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6"/>
              </a:lnSpc>
              <a:spcBef>
                <a:spcPct val="0"/>
              </a:spcBef>
            </a:pP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Avant de contacter votre gestionnaire de scolarité</a:t>
            </a: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merci d</a:t>
            </a: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’</a:t>
            </a:r>
            <a:r>
              <a:rPr lang="en-US" sz="2613" spc="26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effectuer une recherche sur le site Internet de la faculté.</a:t>
            </a: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nombreuses démarches s'effectuent directement en ligne.</a:t>
            </a:r>
          </a:p>
        </p:txBody>
      </p:sp>
      <p:sp>
        <p:nvSpPr>
          <p:cNvPr id="4" name="Freeform 4"/>
          <p:cNvSpPr/>
          <p:nvPr/>
        </p:nvSpPr>
        <p:spPr>
          <a:xfrm>
            <a:off x="1279694" y="3467849"/>
            <a:ext cx="865070" cy="865070"/>
          </a:xfrm>
          <a:custGeom>
            <a:avLst/>
            <a:gdLst/>
            <a:ahLst/>
            <a:cxnLst/>
            <a:rect l="l" t="t" r="r" b="b"/>
            <a:pathLst>
              <a:path w="865070" h="865070">
                <a:moveTo>
                  <a:pt x="0" y="0"/>
                </a:moveTo>
                <a:lnTo>
                  <a:pt x="865071" y="0"/>
                </a:lnTo>
                <a:lnTo>
                  <a:pt x="865071" y="865070"/>
                </a:lnTo>
                <a:lnTo>
                  <a:pt x="0" y="865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9694" y="5307528"/>
            <a:ext cx="886681" cy="886681"/>
          </a:xfrm>
          <a:custGeom>
            <a:avLst/>
            <a:gdLst/>
            <a:ahLst/>
            <a:cxnLst/>
            <a:rect l="l" t="t" r="r" b="b"/>
            <a:pathLst>
              <a:path w="886681" h="886681">
                <a:moveTo>
                  <a:pt x="0" y="0"/>
                </a:moveTo>
                <a:lnTo>
                  <a:pt x="886682" y="0"/>
                </a:lnTo>
                <a:lnTo>
                  <a:pt x="886682" y="886681"/>
                </a:lnTo>
                <a:lnTo>
                  <a:pt x="0" y="886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9694" y="6611836"/>
            <a:ext cx="886681" cy="886681"/>
          </a:xfrm>
          <a:custGeom>
            <a:avLst/>
            <a:gdLst/>
            <a:ahLst/>
            <a:cxnLst/>
            <a:rect l="l" t="t" r="r" b="b"/>
            <a:pathLst>
              <a:path w="886681" h="886681">
                <a:moveTo>
                  <a:pt x="0" y="0"/>
                </a:moveTo>
                <a:lnTo>
                  <a:pt x="886682" y="0"/>
                </a:lnTo>
                <a:lnTo>
                  <a:pt x="886682" y="886681"/>
                </a:lnTo>
                <a:lnTo>
                  <a:pt x="0" y="8866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8889" y="8195834"/>
            <a:ext cx="886681" cy="886681"/>
          </a:xfrm>
          <a:custGeom>
            <a:avLst/>
            <a:gdLst/>
            <a:ahLst/>
            <a:cxnLst/>
            <a:rect l="l" t="t" r="r" b="b"/>
            <a:pathLst>
              <a:path w="886681" h="886681">
                <a:moveTo>
                  <a:pt x="0" y="0"/>
                </a:moveTo>
                <a:lnTo>
                  <a:pt x="886681" y="0"/>
                </a:lnTo>
                <a:lnTo>
                  <a:pt x="886681" y="886682"/>
                </a:lnTo>
                <a:lnTo>
                  <a:pt x="0" y="8866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090291" y="6262702"/>
            <a:ext cx="7276757" cy="3259455"/>
            <a:chOff x="0" y="0"/>
            <a:chExt cx="1236596" cy="5539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6596" cy="553905"/>
            </a:xfrm>
            <a:custGeom>
              <a:avLst/>
              <a:gdLst/>
              <a:ahLst/>
              <a:cxnLst/>
              <a:rect l="l" t="t" r="r" b="b"/>
              <a:pathLst>
                <a:path w="1236596" h="553905">
                  <a:moveTo>
                    <a:pt x="0" y="0"/>
                  </a:moveTo>
                  <a:lnTo>
                    <a:pt x="1236596" y="0"/>
                  </a:lnTo>
                  <a:lnTo>
                    <a:pt x="1236596" y="553905"/>
                  </a:lnTo>
                  <a:lnTo>
                    <a:pt x="0" y="55390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36596" cy="553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47816" y="203130"/>
            <a:ext cx="6603557" cy="10781161"/>
            <a:chOff x="0" y="0"/>
            <a:chExt cx="1024239" cy="16722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4239" cy="1672203"/>
            </a:xfrm>
            <a:custGeom>
              <a:avLst/>
              <a:gdLst/>
              <a:ahLst/>
              <a:cxnLst/>
              <a:rect l="l" t="t" r="r" b="b"/>
              <a:pathLst>
                <a:path w="1024239" h="1672203">
                  <a:moveTo>
                    <a:pt x="38689" y="0"/>
                  </a:moveTo>
                  <a:lnTo>
                    <a:pt x="985550" y="0"/>
                  </a:lnTo>
                  <a:cubicBezTo>
                    <a:pt x="995811" y="0"/>
                    <a:pt x="1005652" y="4076"/>
                    <a:pt x="1012907" y="11332"/>
                  </a:cubicBezTo>
                  <a:cubicBezTo>
                    <a:pt x="1020163" y="18587"/>
                    <a:pt x="1024239" y="28428"/>
                    <a:pt x="1024239" y="38689"/>
                  </a:cubicBezTo>
                  <a:lnTo>
                    <a:pt x="1024239" y="1633514"/>
                  </a:lnTo>
                  <a:cubicBezTo>
                    <a:pt x="1024239" y="1643775"/>
                    <a:pt x="1020163" y="1653616"/>
                    <a:pt x="1012907" y="1660871"/>
                  </a:cubicBezTo>
                  <a:cubicBezTo>
                    <a:pt x="1005652" y="1668127"/>
                    <a:pt x="995811" y="1672203"/>
                    <a:pt x="985550" y="1672203"/>
                  </a:cubicBezTo>
                  <a:lnTo>
                    <a:pt x="38689" y="1672203"/>
                  </a:lnTo>
                  <a:cubicBezTo>
                    <a:pt x="28428" y="1672203"/>
                    <a:pt x="18587" y="1668127"/>
                    <a:pt x="11332" y="1660871"/>
                  </a:cubicBezTo>
                  <a:cubicBezTo>
                    <a:pt x="4076" y="1653616"/>
                    <a:pt x="0" y="1643775"/>
                    <a:pt x="0" y="1633514"/>
                  </a:cubicBezTo>
                  <a:lnTo>
                    <a:pt x="0" y="38689"/>
                  </a:lnTo>
                  <a:cubicBezTo>
                    <a:pt x="0" y="28428"/>
                    <a:pt x="4076" y="18587"/>
                    <a:pt x="11332" y="11332"/>
                  </a:cubicBezTo>
                  <a:cubicBezTo>
                    <a:pt x="18587" y="4076"/>
                    <a:pt x="28428" y="0"/>
                    <a:pt x="38689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024239" cy="1672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95742" y="3439665"/>
            <a:ext cx="3654855" cy="383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41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L’équipe du service de scolarité est joignable, par téléphone ou mail, du </a:t>
            </a:r>
            <a:r>
              <a:rPr lang="en-US" sz="241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lundi au vendredi entre 8h-12h et 14h-16h. </a:t>
            </a:r>
            <a:r>
              <a:rPr lang="en-US" sz="241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(Fermé le mercredi et le vendredi après-midi)</a:t>
            </a:r>
          </a:p>
          <a:p>
            <a:pPr algn="l">
              <a:lnSpc>
                <a:spcPts val="3375"/>
              </a:lnSpc>
            </a:pPr>
            <a:endParaRPr lang="en-US" sz="2411">
              <a:solidFill>
                <a:srgbClr val="FFFFFF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095742" y="1537935"/>
            <a:ext cx="4039858" cy="1553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1"/>
              </a:lnSpc>
            </a:pPr>
            <a:r>
              <a:rPr lang="en-US" sz="2393" spc="2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Secrétariat pédagogique </a:t>
            </a:r>
          </a:p>
          <a:p>
            <a:pPr algn="l">
              <a:lnSpc>
                <a:spcPts val="3111"/>
              </a:lnSpc>
            </a:pPr>
            <a:r>
              <a:rPr lang="en-US" sz="2393" spc="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Bâtiment 3</a:t>
            </a:r>
          </a:p>
          <a:p>
            <a:pPr algn="l">
              <a:lnSpc>
                <a:spcPts val="3111"/>
              </a:lnSpc>
            </a:pPr>
            <a:r>
              <a:rPr lang="en-US" sz="2393" spc="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accueil.fd@univ-smb.fr</a:t>
            </a:r>
          </a:p>
          <a:p>
            <a:pPr algn="l">
              <a:lnSpc>
                <a:spcPts val="3111"/>
              </a:lnSpc>
            </a:pPr>
            <a:r>
              <a:rPr lang="en-US" sz="2393" spc="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04 79 75 85 34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13389" y="8036676"/>
            <a:ext cx="8886239" cy="1193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6"/>
              </a:lnSpc>
              <a:spcBef>
                <a:spcPct val="0"/>
              </a:spcBef>
            </a:pPr>
            <a:r>
              <a:rPr lang="en-US" sz="2613" spc="26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 multipliez pas les mails pour une même demande</a:t>
            </a: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et </a:t>
            </a: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attendez au moins 3 jours avant de procéder à un mail de relance.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41134" y="5601280"/>
            <a:ext cx="10197979" cy="397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6"/>
              </a:lnSpc>
              <a:spcBef>
                <a:spcPct val="0"/>
              </a:spcBef>
            </a:pP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Identifiez le bon interlocuteur pour votre demande.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22637" y="6685124"/>
            <a:ext cx="8106282" cy="79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6"/>
              </a:lnSpc>
              <a:spcBef>
                <a:spcPct val="0"/>
              </a:spcBef>
            </a:pP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Débutez et terminez votre courriel/appel par des formules de politesse.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5400000">
            <a:off x="13719748" y="1633847"/>
            <a:ext cx="289497" cy="250705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5224144">
            <a:off x="13265903" y="740961"/>
            <a:ext cx="231858" cy="20078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4242691" y="7586215"/>
            <a:ext cx="4519681" cy="3046225"/>
            <a:chOff x="0" y="0"/>
            <a:chExt cx="701021" cy="47248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01021" cy="472482"/>
            </a:xfrm>
            <a:custGeom>
              <a:avLst/>
              <a:gdLst/>
              <a:ahLst/>
              <a:cxnLst/>
              <a:rect l="l" t="t" r="r" b="b"/>
              <a:pathLst>
                <a:path w="701021" h="472482">
                  <a:moveTo>
                    <a:pt x="56527" y="0"/>
                  </a:moveTo>
                  <a:lnTo>
                    <a:pt x="644495" y="0"/>
                  </a:lnTo>
                  <a:cubicBezTo>
                    <a:pt x="675713" y="0"/>
                    <a:pt x="701021" y="25308"/>
                    <a:pt x="701021" y="56527"/>
                  </a:cubicBezTo>
                  <a:lnTo>
                    <a:pt x="701021" y="415955"/>
                  </a:lnTo>
                  <a:cubicBezTo>
                    <a:pt x="701021" y="447174"/>
                    <a:pt x="675713" y="472482"/>
                    <a:pt x="644495" y="472482"/>
                  </a:cubicBezTo>
                  <a:lnTo>
                    <a:pt x="56527" y="472482"/>
                  </a:lnTo>
                  <a:cubicBezTo>
                    <a:pt x="25308" y="472482"/>
                    <a:pt x="0" y="447174"/>
                    <a:pt x="0" y="415955"/>
                  </a:cubicBezTo>
                  <a:lnTo>
                    <a:pt x="0" y="56527"/>
                  </a:lnTo>
                  <a:cubicBezTo>
                    <a:pt x="0" y="25308"/>
                    <a:pt x="25308" y="0"/>
                    <a:pt x="5652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701021" cy="472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758168" y="8104399"/>
            <a:ext cx="4615564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7"/>
              </a:lnSpc>
              <a:spcBef>
                <a:spcPct val="0"/>
              </a:spcBef>
            </a:pPr>
            <a:r>
              <a:rPr lang="en-US" sz="2331" spc="23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  D'infos : </a:t>
            </a:r>
            <a:r>
              <a:rPr lang="en-US" sz="2331" spc="23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www.fac-droit.univ-smb.fr &gt; </a:t>
            </a:r>
            <a:r>
              <a:rPr lang="en-US" sz="2331" spc="23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2797"/>
              </a:lnSpc>
              <a:spcBef>
                <a:spcPct val="0"/>
              </a:spcBef>
            </a:pPr>
            <a:r>
              <a:rPr lang="en-US" sz="2331" spc="23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FACULTE &gt; </a:t>
            </a:r>
          </a:p>
          <a:p>
            <a:pPr algn="l">
              <a:lnSpc>
                <a:spcPts val="2797"/>
              </a:lnSpc>
              <a:spcBef>
                <a:spcPct val="0"/>
              </a:spcBef>
            </a:pPr>
            <a:r>
              <a:rPr lang="en-US" sz="2331" spc="23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CONTACTS &gt; EQUIPE ADMINISTRATIVE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5400000">
            <a:off x="-1068485" y="1003303"/>
            <a:ext cx="2056188" cy="1780658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29" name="AutoShape 29"/>
          <p:cNvSpPr/>
          <p:nvPr/>
        </p:nvSpPr>
        <p:spPr>
          <a:xfrm flipV="1">
            <a:off x="1088401" y="2714291"/>
            <a:ext cx="8542316" cy="5133"/>
          </a:xfrm>
          <a:prstGeom prst="line">
            <a:avLst/>
          </a:prstGeom>
          <a:ln w="571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-1150669" y="2591580"/>
            <a:ext cx="2056188" cy="178065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066712" y="-236775"/>
            <a:ext cx="8516118" cy="10656021"/>
          </a:xfrm>
          <a:custGeom>
            <a:avLst/>
            <a:gdLst/>
            <a:ahLst/>
            <a:cxnLst/>
            <a:rect l="l" t="t" r="r" b="b"/>
            <a:pathLst>
              <a:path w="8516118" h="10656021">
                <a:moveTo>
                  <a:pt x="0" y="0"/>
                </a:moveTo>
                <a:lnTo>
                  <a:pt x="8516118" y="0"/>
                </a:lnTo>
                <a:lnTo>
                  <a:pt x="8516118" y="10656021"/>
                </a:lnTo>
                <a:lnTo>
                  <a:pt x="0" y="1065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904" r="-4390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039167" y="7592577"/>
            <a:ext cx="4723205" cy="3039862"/>
            <a:chOff x="0" y="0"/>
            <a:chExt cx="732589" cy="4714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2589" cy="471495"/>
            </a:xfrm>
            <a:custGeom>
              <a:avLst/>
              <a:gdLst/>
              <a:ahLst/>
              <a:cxnLst/>
              <a:rect l="l" t="t" r="r" b="b"/>
              <a:pathLst>
                <a:path w="732589" h="471495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29679" y="3075974"/>
            <a:ext cx="9679834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EF3240"/>
                </a:solidFill>
                <a:latin typeface="Montserrat"/>
                <a:ea typeface="Montserrat"/>
                <a:cs typeface="Montserrat"/>
                <a:sym typeface="Montserrat"/>
              </a:rPr>
              <a:t>Calendrier</a:t>
            </a: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 pédagogique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2480" y="4500478"/>
            <a:ext cx="8618853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r>
              <a:rPr lang="en-US" sz="3179" spc="3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Pour connaître les dates prévisionnelles des vacances, examens, jury… </a:t>
            </a:r>
            <a:r>
              <a:rPr lang="en-US" sz="3179" spc="31">
                <a:solidFill>
                  <a:srgbClr val="EF324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RDV sur le site Internet de la Faculté de droit.</a:t>
            </a:r>
          </a:p>
          <a:p>
            <a:pPr algn="l">
              <a:lnSpc>
                <a:spcPts val="3815"/>
              </a:lnSpc>
            </a:pPr>
            <a:endParaRPr lang="en-US" sz="3179" spc="31">
              <a:solidFill>
                <a:srgbClr val="EF324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815"/>
              </a:lnSpc>
              <a:spcBef>
                <a:spcPct val="0"/>
              </a:spcBef>
            </a:pPr>
            <a:r>
              <a:rPr lang="en-US" sz="3179" spc="3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Et sur le flyer de rentrée 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20125" y="8451399"/>
            <a:ext cx="3491835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https://www.fac-droit.univ-smb.fr/fr/calendrier/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139063" y="6338688"/>
            <a:ext cx="2919612" cy="2919612"/>
            <a:chOff x="0" y="0"/>
            <a:chExt cx="3892816" cy="38928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92816" cy="3892816"/>
            </a:xfrm>
            <a:custGeom>
              <a:avLst/>
              <a:gdLst/>
              <a:ahLst/>
              <a:cxnLst/>
              <a:rect l="l" t="t" r="r" b="b"/>
              <a:pathLst>
                <a:path w="3892816" h="3892816">
                  <a:moveTo>
                    <a:pt x="0" y="0"/>
                  </a:moveTo>
                  <a:lnTo>
                    <a:pt x="3892816" y="0"/>
                  </a:lnTo>
                  <a:lnTo>
                    <a:pt x="3892816" y="3892816"/>
                  </a:lnTo>
                  <a:lnTo>
                    <a:pt x="0" y="389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6689" y="2215850"/>
            <a:ext cx="7664159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Emploi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du temps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39015" y="3900915"/>
            <a:ext cx="6570821" cy="13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0099" lvl="1" indent="-300049" algn="l">
              <a:lnSpc>
                <a:spcPts val="3474"/>
              </a:lnSpc>
              <a:buFont typeface="Arial"/>
              <a:buChar char="•"/>
            </a:pP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CM = cours magistraux</a:t>
            </a:r>
          </a:p>
          <a:p>
            <a:pPr marL="600099" lvl="1" indent="-300049" algn="l">
              <a:lnSpc>
                <a:spcPts val="3474"/>
              </a:lnSpc>
              <a:buFont typeface="Arial"/>
              <a:buChar char="•"/>
            </a:pP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TD = travaux dirigés</a:t>
            </a:r>
          </a:p>
          <a:p>
            <a:pPr marL="600099" lvl="1" indent="-300049" algn="l">
              <a:lnSpc>
                <a:spcPts val="3474"/>
              </a:lnSpc>
              <a:buFont typeface="Arial"/>
              <a:buChar char="•"/>
            </a:pP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EAD = Enseignements à distance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153150"/>
            <a:ext cx="8857842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5"/>
              </a:lnSpc>
              <a:spcBef>
                <a:spcPct val="0"/>
              </a:spcBef>
            </a:pP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L'EDT est  accessible sur une </a:t>
            </a:r>
            <a:r>
              <a:rPr lang="en-US" sz="2779" spc="27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plateforme (ADE) :</a:t>
            </a:r>
            <a:r>
              <a:rPr lang="en-US" sz="2779" u="sng" spc="27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79" spc="27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accessible par votre INTRANET. </a:t>
            </a: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cas de modification de dernière minute de l’emploi du temps vous recevrez un message sur votre boite mail universitaire.</a:t>
            </a: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algn="just">
              <a:lnSpc>
                <a:spcPts val="3335"/>
              </a:lnSpc>
              <a:spcBef>
                <a:spcPct val="0"/>
              </a:spcBef>
            </a:pPr>
            <a:r>
              <a:rPr lang="en-US" sz="2779" spc="27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Merci de la consulter régulièrement.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834941" y="-172539"/>
            <a:ext cx="7453059" cy="10459539"/>
            <a:chOff x="0" y="0"/>
            <a:chExt cx="9937413" cy="1394605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6559" r="26559"/>
            <a:stretch>
              <a:fillRect/>
            </a:stretch>
          </p:blipFill>
          <p:spPr>
            <a:xfrm>
              <a:off x="0" y="0"/>
              <a:ext cx="9937413" cy="1394605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778694" y="7787135"/>
            <a:ext cx="5093829" cy="2844797"/>
            <a:chOff x="0" y="0"/>
            <a:chExt cx="790074" cy="4412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0074" cy="441240"/>
            </a:xfrm>
            <a:custGeom>
              <a:avLst/>
              <a:gdLst/>
              <a:ahLst/>
              <a:cxnLst/>
              <a:rect l="l" t="t" r="r" b="b"/>
              <a:pathLst>
                <a:path w="790074" h="441240">
                  <a:moveTo>
                    <a:pt x="50155" y="0"/>
                  </a:moveTo>
                  <a:lnTo>
                    <a:pt x="739919" y="0"/>
                  </a:lnTo>
                  <a:cubicBezTo>
                    <a:pt x="753221" y="0"/>
                    <a:pt x="765978" y="5284"/>
                    <a:pt x="775384" y="14690"/>
                  </a:cubicBezTo>
                  <a:cubicBezTo>
                    <a:pt x="784790" y="24096"/>
                    <a:pt x="790074" y="36853"/>
                    <a:pt x="790074" y="50155"/>
                  </a:cubicBezTo>
                  <a:lnTo>
                    <a:pt x="790074" y="391084"/>
                  </a:lnTo>
                  <a:cubicBezTo>
                    <a:pt x="790074" y="418785"/>
                    <a:pt x="767619" y="441240"/>
                    <a:pt x="739919" y="441240"/>
                  </a:cubicBezTo>
                  <a:lnTo>
                    <a:pt x="50155" y="441240"/>
                  </a:lnTo>
                  <a:cubicBezTo>
                    <a:pt x="36853" y="441240"/>
                    <a:pt x="24096" y="435956"/>
                    <a:pt x="14690" y="426550"/>
                  </a:cubicBezTo>
                  <a:cubicBezTo>
                    <a:pt x="5284" y="417144"/>
                    <a:pt x="0" y="404387"/>
                    <a:pt x="0" y="391084"/>
                  </a:cubicBezTo>
                  <a:lnTo>
                    <a:pt x="0" y="50155"/>
                  </a:lnTo>
                  <a:cubicBezTo>
                    <a:pt x="0" y="36853"/>
                    <a:pt x="5284" y="24096"/>
                    <a:pt x="14690" y="14690"/>
                  </a:cubicBezTo>
                  <a:cubicBezTo>
                    <a:pt x="24096" y="5284"/>
                    <a:pt x="36853" y="0"/>
                    <a:pt x="50155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790074" cy="441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402208" y="8338602"/>
            <a:ext cx="4615564" cy="151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  D'infos : </a:t>
            </a:r>
            <a:r>
              <a:rPr lang="en-US" sz="2531" spc="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www.fac-droit.univ-smb.fr &gt; &gt; </a:t>
            </a: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SCOLARITE &gt; ESPACE NUMERIQUE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5400000">
            <a:off x="-1121734" y="1731456"/>
            <a:ext cx="2056188" cy="1780658"/>
            <a:chOff x="0" y="0"/>
            <a:chExt cx="6350000" cy="5499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-1150669" y="1586008"/>
            <a:ext cx="2056188" cy="178065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819822" y="-236775"/>
            <a:ext cx="7763009" cy="10656021"/>
          </a:xfrm>
          <a:custGeom>
            <a:avLst/>
            <a:gdLst/>
            <a:ahLst/>
            <a:cxnLst/>
            <a:rect l="l" t="t" r="r" b="b"/>
            <a:pathLst>
              <a:path w="7763009" h="10656021">
                <a:moveTo>
                  <a:pt x="0" y="0"/>
                </a:moveTo>
                <a:lnTo>
                  <a:pt x="7763008" y="0"/>
                </a:lnTo>
                <a:lnTo>
                  <a:pt x="7763008" y="10656021"/>
                </a:lnTo>
                <a:lnTo>
                  <a:pt x="0" y="1065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30" r="-4175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708141" y="6021958"/>
            <a:ext cx="7071134" cy="5728154"/>
            <a:chOff x="0" y="0"/>
            <a:chExt cx="1096762" cy="888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6762" cy="888460"/>
            </a:xfrm>
            <a:custGeom>
              <a:avLst/>
              <a:gdLst/>
              <a:ahLst/>
              <a:cxnLst/>
              <a:rect l="l" t="t" r="r" b="b"/>
              <a:pathLst>
                <a:path w="1096762" h="888460">
                  <a:moveTo>
                    <a:pt x="36130" y="0"/>
                  </a:moveTo>
                  <a:lnTo>
                    <a:pt x="1060632" y="0"/>
                  </a:lnTo>
                  <a:cubicBezTo>
                    <a:pt x="1070214" y="0"/>
                    <a:pt x="1079404" y="3807"/>
                    <a:pt x="1086180" y="10582"/>
                  </a:cubicBezTo>
                  <a:cubicBezTo>
                    <a:pt x="1092956" y="17358"/>
                    <a:pt x="1096762" y="26548"/>
                    <a:pt x="1096762" y="36130"/>
                  </a:cubicBezTo>
                  <a:lnTo>
                    <a:pt x="1096762" y="852330"/>
                  </a:lnTo>
                  <a:cubicBezTo>
                    <a:pt x="1096762" y="861912"/>
                    <a:pt x="1092956" y="871102"/>
                    <a:pt x="1086180" y="877878"/>
                  </a:cubicBezTo>
                  <a:cubicBezTo>
                    <a:pt x="1079404" y="884654"/>
                    <a:pt x="1070214" y="888460"/>
                    <a:pt x="1060632" y="888460"/>
                  </a:cubicBezTo>
                  <a:lnTo>
                    <a:pt x="36130" y="888460"/>
                  </a:lnTo>
                  <a:cubicBezTo>
                    <a:pt x="26548" y="888460"/>
                    <a:pt x="17358" y="884654"/>
                    <a:pt x="10582" y="877878"/>
                  </a:cubicBezTo>
                  <a:cubicBezTo>
                    <a:pt x="3807" y="871102"/>
                    <a:pt x="0" y="861912"/>
                    <a:pt x="0" y="852330"/>
                  </a:cubicBezTo>
                  <a:lnTo>
                    <a:pt x="0" y="36130"/>
                  </a:lnTo>
                  <a:cubicBezTo>
                    <a:pt x="0" y="26548"/>
                    <a:pt x="3807" y="17358"/>
                    <a:pt x="10582" y="10582"/>
                  </a:cubicBezTo>
                  <a:cubicBezTo>
                    <a:pt x="17358" y="3807"/>
                    <a:pt x="26548" y="0"/>
                    <a:pt x="36130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096762" cy="888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29679" y="2070402"/>
            <a:ext cx="7664159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Espace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numérique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66795" y="6535735"/>
            <a:ext cx="5849077" cy="3387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8"/>
              </a:lnSpc>
            </a:pPr>
            <a:r>
              <a:rPr lang="en-US" sz="274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 tant qu’étudiant de l’USMB vous bénéficiez d’une adresse mail : </a:t>
            </a:r>
            <a:r>
              <a:rPr lang="en-US" sz="274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prenom.nom@etu.univ-smb.fr. </a:t>
            </a:r>
            <a:r>
              <a:rPr lang="en-US" sz="274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La communication </a:t>
            </a:r>
            <a:r>
              <a:rPr lang="en-US" sz="274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la Faculté de droit et de l’université se fera </a:t>
            </a:r>
            <a:r>
              <a:rPr lang="en-US" sz="274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exclusivement sur cette adresse.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2480" y="3504431"/>
            <a:ext cx="6964185" cy="438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2879" spc="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Après votre inscription, il faut </a:t>
            </a:r>
            <a:r>
              <a:rPr lang="en-US" sz="2879" spc="28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créer votre mot de passe</a:t>
            </a:r>
            <a:r>
              <a:rPr lang="en-US" sz="2879" spc="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pour l’accès à votre espace numérique de l’université 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endParaRPr lang="en-US" sz="2879" spc="28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2879" spc="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 mot de passe est </a:t>
            </a:r>
            <a:r>
              <a:rPr lang="en-US" sz="2879" spc="28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valable pour tous les services numériques de l’université</a:t>
            </a:r>
            <a:r>
              <a:rPr lang="en-US" sz="2879" spc="28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  <a:r>
              <a:rPr lang="en-US" sz="2879" spc="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messagerie, emploi du temps, certificat de scolarité, résultats, Moodle, etc.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382032"/>
            <a:ext cx="6095516" cy="790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1"/>
              </a:lnSpc>
            </a:pPr>
            <a:r>
              <a:rPr lang="en-US" sz="2251" u="sng" dirty="0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https://www.fac-droit.univ-smb.fr/fr/espace-numerique/</a:t>
            </a:r>
            <a:endParaRPr lang="en-US" sz="2251" u="sng" dirty="0">
              <a:solidFill>
                <a:srgbClr val="E7344C"/>
              </a:solidFill>
              <a:latin typeface="Montserrat Bold"/>
              <a:ea typeface="Montserrat Bold"/>
              <a:cs typeface="Montserrat Bold"/>
              <a:sym typeface="Montserrat Bold"/>
              <a:hlinkClick r:id="rId3" tooltip="https://www.fac-droit.univ-smb.fr/fr/espace-numerique/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0877"/>
            <a:ext cx="12030687" cy="6046123"/>
            <a:chOff x="0" y="0"/>
            <a:chExt cx="5498642" cy="27633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8642" cy="2763389"/>
            </a:xfrm>
            <a:custGeom>
              <a:avLst/>
              <a:gdLst/>
              <a:ahLst/>
              <a:cxnLst/>
              <a:rect l="l" t="t" r="r" b="b"/>
              <a:pathLst>
                <a:path w="5498642" h="2763389">
                  <a:moveTo>
                    <a:pt x="0" y="0"/>
                  </a:moveTo>
                  <a:lnTo>
                    <a:pt x="5498642" y="0"/>
                  </a:lnTo>
                  <a:lnTo>
                    <a:pt x="5498642" y="2763389"/>
                  </a:lnTo>
                  <a:lnTo>
                    <a:pt x="0" y="2763389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722070" y="-218676"/>
            <a:ext cx="6565930" cy="10505676"/>
          </a:xfrm>
          <a:custGeom>
            <a:avLst/>
            <a:gdLst/>
            <a:ahLst/>
            <a:cxnLst/>
            <a:rect l="l" t="t" r="r" b="b"/>
            <a:pathLst>
              <a:path w="6565930" h="10505676">
                <a:moveTo>
                  <a:pt x="0" y="0"/>
                </a:moveTo>
                <a:lnTo>
                  <a:pt x="6565930" y="0"/>
                </a:lnTo>
                <a:lnTo>
                  <a:pt x="6565930" y="10505676"/>
                </a:lnTo>
                <a:lnTo>
                  <a:pt x="0" y="10505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42" r="-67679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5400000">
            <a:off x="-1150669" y="1166465"/>
            <a:ext cx="2056188" cy="1780658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929679" y="1650858"/>
            <a:ext cx="5746969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Dates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à retenir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67754" y="6354013"/>
            <a:ext cx="9811207" cy="988438"/>
            <a:chOff x="0" y="0"/>
            <a:chExt cx="2584022" cy="2603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4022" cy="260329"/>
            </a:xfrm>
            <a:custGeom>
              <a:avLst/>
              <a:gdLst/>
              <a:ahLst/>
              <a:cxnLst/>
              <a:rect l="l" t="t" r="r" b="b"/>
              <a:pathLst>
                <a:path w="2584022" h="260329">
                  <a:moveTo>
                    <a:pt x="56814" y="0"/>
                  </a:moveTo>
                  <a:lnTo>
                    <a:pt x="2527207" y="0"/>
                  </a:lnTo>
                  <a:cubicBezTo>
                    <a:pt x="2542275" y="0"/>
                    <a:pt x="2556726" y="5986"/>
                    <a:pt x="2567381" y="16641"/>
                  </a:cubicBezTo>
                  <a:cubicBezTo>
                    <a:pt x="2578036" y="27295"/>
                    <a:pt x="2584022" y="41746"/>
                    <a:pt x="2584022" y="56814"/>
                  </a:cubicBezTo>
                  <a:lnTo>
                    <a:pt x="2584022" y="203515"/>
                  </a:lnTo>
                  <a:cubicBezTo>
                    <a:pt x="2584022" y="218583"/>
                    <a:pt x="2578036" y="233034"/>
                    <a:pt x="2567381" y="243689"/>
                  </a:cubicBezTo>
                  <a:cubicBezTo>
                    <a:pt x="2556726" y="254344"/>
                    <a:pt x="2542275" y="260329"/>
                    <a:pt x="2527207" y="260329"/>
                  </a:cubicBezTo>
                  <a:lnTo>
                    <a:pt x="56814" y="260329"/>
                  </a:lnTo>
                  <a:cubicBezTo>
                    <a:pt x="41746" y="260329"/>
                    <a:pt x="27295" y="254344"/>
                    <a:pt x="16641" y="243689"/>
                  </a:cubicBezTo>
                  <a:cubicBezTo>
                    <a:pt x="5986" y="233034"/>
                    <a:pt x="0" y="218583"/>
                    <a:pt x="0" y="203515"/>
                  </a:cubicBezTo>
                  <a:lnTo>
                    <a:pt x="0" y="56814"/>
                  </a:lnTo>
                  <a:cubicBezTo>
                    <a:pt x="0" y="41746"/>
                    <a:pt x="5986" y="27295"/>
                    <a:pt x="16641" y="16641"/>
                  </a:cubicBezTo>
                  <a:cubicBezTo>
                    <a:pt x="27295" y="5986"/>
                    <a:pt x="41746" y="0"/>
                    <a:pt x="56814" y="0"/>
                  </a:cubicBezTo>
                  <a:close/>
                </a:path>
              </a:pathLst>
            </a:custGeom>
            <a:solidFill>
              <a:srgbClr val="FFFE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584022" cy="33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29679" y="6611634"/>
            <a:ext cx="11457639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0099" lvl="1" indent="-300049" algn="just">
              <a:lnSpc>
                <a:spcPts val="3335"/>
              </a:lnSpc>
              <a:buFont typeface="Arial"/>
              <a:buChar char="•"/>
            </a:pP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du 10/09 au 12/09 2024 pour toutes les licences.</a:t>
            </a:r>
          </a:p>
          <a:p>
            <a:pPr algn="just">
              <a:lnSpc>
                <a:spcPts val="3335"/>
              </a:lnSpc>
            </a:pPr>
            <a:endParaRPr lang="en-US" sz="2779" spc="27">
              <a:solidFill>
                <a:srgbClr val="E7344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just">
              <a:lnSpc>
                <a:spcPts val="3335"/>
              </a:lnSpc>
            </a:pPr>
            <a:endParaRPr lang="en-US" sz="2779" spc="27">
              <a:solidFill>
                <a:srgbClr val="E7344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just">
              <a:lnSpc>
                <a:spcPts val="3335"/>
              </a:lnSpc>
              <a:spcBef>
                <a:spcPct val="0"/>
              </a:spcBef>
            </a:pPr>
            <a:r>
              <a:rPr lang="en-US" sz="2779" spc="27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L’inscription pédagogique est indispensable </a:t>
            </a:r>
          </a:p>
          <a:p>
            <a:pPr algn="just">
              <a:lnSpc>
                <a:spcPts val="3335"/>
              </a:lnSpc>
              <a:spcBef>
                <a:spcPct val="0"/>
              </a:spcBef>
            </a:pPr>
            <a:r>
              <a:rPr lang="en-US" sz="2779" spc="27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pour passer les examens.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6236" y="4957962"/>
            <a:ext cx="9398214" cy="66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4"/>
              </a:lnSpc>
              <a:spcBef>
                <a:spcPct val="0"/>
              </a:spcBef>
            </a:pPr>
            <a:r>
              <a:rPr lang="en-US" sz="386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Inscriptions pédagogiques (IP)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039167" y="7592577"/>
            <a:ext cx="4723205" cy="3039862"/>
            <a:chOff x="0" y="0"/>
            <a:chExt cx="732589" cy="4714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2589" cy="471495"/>
            </a:xfrm>
            <a:custGeom>
              <a:avLst/>
              <a:gdLst/>
              <a:ahLst/>
              <a:cxnLst/>
              <a:rect l="l" t="t" r="r" b="b"/>
              <a:pathLst>
                <a:path w="732589" h="471495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554436" y="8257204"/>
            <a:ext cx="4615564" cy="151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  D'infos : </a:t>
            </a: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www.fac-droit.univ-smb.fr &gt; &gt; </a:t>
            </a:r>
            <a:r>
              <a:rPr lang="en-US" sz="2531" spc="25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SCOLARITE &gt; MON INSCRIPTION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0877"/>
            <a:ext cx="12030687" cy="6046123"/>
            <a:chOff x="0" y="0"/>
            <a:chExt cx="5498642" cy="27633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8642" cy="2763389"/>
            </a:xfrm>
            <a:custGeom>
              <a:avLst/>
              <a:gdLst/>
              <a:ahLst/>
              <a:cxnLst/>
              <a:rect l="l" t="t" r="r" b="b"/>
              <a:pathLst>
                <a:path w="5498642" h="2763389">
                  <a:moveTo>
                    <a:pt x="0" y="0"/>
                  </a:moveTo>
                  <a:lnTo>
                    <a:pt x="5498642" y="0"/>
                  </a:lnTo>
                  <a:lnTo>
                    <a:pt x="5498642" y="2763389"/>
                  </a:lnTo>
                  <a:lnTo>
                    <a:pt x="0" y="2763389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722070" y="-218676"/>
            <a:ext cx="6565930" cy="10505676"/>
          </a:xfrm>
          <a:custGeom>
            <a:avLst/>
            <a:gdLst/>
            <a:ahLst/>
            <a:cxnLst/>
            <a:rect l="l" t="t" r="r" b="b"/>
            <a:pathLst>
              <a:path w="6565930" h="10505676">
                <a:moveTo>
                  <a:pt x="0" y="0"/>
                </a:moveTo>
                <a:lnTo>
                  <a:pt x="6565930" y="0"/>
                </a:lnTo>
                <a:lnTo>
                  <a:pt x="6565930" y="10505676"/>
                </a:lnTo>
                <a:lnTo>
                  <a:pt x="0" y="10505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42" r="-67679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5400000">
            <a:off x="-1150669" y="1166465"/>
            <a:ext cx="2056188" cy="1780658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929679" y="1650858"/>
            <a:ext cx="5746969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Dates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à retenir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43904" y="4862712"/>
            <a:ext cx="9343729" cy="1253342"/>
            <a:chOff x="0" y="0"/>
            <a:chExt cx="2460900" cy="3300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60900" cy="330098"/>
            </a:xfrm>
            <a:custGeom>
              <a:avLst/>
              <a:gdLst/>
              <a:ahLst/>
              <a:cxnLst/>
              <a:rect l="l" t="t" r="r" b="b"/>
              <a:pathLst>
                <a:path w="2460900" h="330098">
                  <a:moveTo>
                    <a:pt x="59657" y="0"/>
                  </a:moveTo>
                  <a:lnTo>
                    <a:pt x="2401243" y="0"/>
                  </a:lnTo>
                  <a:cubicBezTo>
                    <a:pt x="2417065" y="0"/>
                    <a:pt x="2432239" y="6285"/>
                    <a:pt x="2443427" y="17473"/>
                  </a:cubicBezTo>
                  <a:cubicBezTo>
                    <a:pt x="2454615" y="28661"/>
                    <a:pt x="2460900" y="43835"/>
                    <a:pt x="2460900" y="59657"/>
                  </a:cubicBezTo>
                  <a:lnTo>
                    <a:pt x="2460900" y="270441"/>
                  </a:lnTo>
                  <a:cubicBezTo>
                    <a:pt x="2460900" y="286264"/>
                    <a:pt x="2454615" y="301437"/>
                    <a:pt x="2443427" y="312625"/>
                  </a:cubicBezTo>
                  <a:cubicBezTo>
                    <a:pt x="2432239" y="323813"/>
                    <a:pt x="2417065" y="330098"/>
                    <a:pt x="2401243" y="330098"/>
                  </a:cubicBezTo>
                  <a:lnTo>
                    <a:pt x="59657" y="330098"/>
                  </a:lnTo>
                  <a:cubicBezTo>
                    <a:pt x="43835" y="330098"/>
                    <a:pt x="28661" y="323813"/>
                    <a:pt x="17473" y="312625"/>
                  </a:cubicBezTo>
                  <a:cubicBezTo>
                    <a:pt x="6285" y="301437"/>
                    <a:pt x="0" y="286264"/>
                    <a:pt x="0" y="270441"/>
                  </a:cubicBezTo>
                  <a:lnTo>
                    <a:pt x="0" y="59657"/>
                  </a:lnTo>
                  <a:cubicBezTo>
                    <a:pt x="0" y="43835"/>
                    <a:pt x="6285" y="28661"/>
                    <a:pt x="17473" y="17473"/>
                  </a:cubicBezTo>
                  <a:cubicBezTo>
                    <a:pt x="28661" y="6285"/>
                    <a:pt x="43835" y="0"/>
                    <a:pt x="59657" y="0"/>
                  </a:cubicBezTo>
                  <a:close/>
                </a:path>
              </a:pathLst>
            </a:custGeom>
            <a:solidFill>
              <a:srgbClr val="FFFE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460900" cy="406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039167" y="7592577"/>
            <a:ext cx="4723205" cy="3039862"/>
            <a:chOff x="0" y="0"/>
            <a:chExt cx="732589" cy="4714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2589" cy="471495"/>
            </a:xfrm>
            <a:custGeom>
              <a:avLst/>
              <a:gdLst/>
              <a:ahLst/>
              <a:cxnLst/>
              <a:rect l="l" t="t" r="r" b="b"/>
              <a:pathLst>
                <a:path w="732589" h="471495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67754" y="5063182"/>
            <a:ext cx="11457639" cy="30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0099" lvl="1" indent="-300049" algn="just">
              <a:lnSpc>
                <a:spcPts val="3335"/>
              </a:lnSpc>
              <a:buFont typeface="Arial"/>
              <a:buChar char="•"/>
            </a:pPr>
            <a:r>
              <a:rPr lang="en-US" sz="2779" spc="27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Avant le 30/09/2024, pensez à effectuer vos </a:t>
            </a:r>
          </a:p>
          <a:p>
            <a:pPr algn="just">
              <a:lnSpc>
                <a:spcPts val="3335"/>
              </a:lnSpc>
            </a:pPr>
            <a:r>
              <a:rPr lang="en-US" sz="2779" spc="27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demandes de : </a:t>
            </a:r>
          </a:p>
          <a:p>
            <a:pPr algn="just">
              <a:lnSpc>
                <a:spcPts val="3335"/>
              </a:lnSpc>
            </a:pPr>
            <a:endParaRPr lang="en-US" sz="2779" spc="27">
              <a:solidFill>
                <a:srgbClr val="E7344C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marL="600099" lvl="1" indent="-300049" algn="just">
              <a:lnSpc>
                <a:spcPts val="3335"/>
              </a:lnSpc>
              <a:buFont typeface="Arial"/>
              <a:buChar char="•"/>
            </a:pPr>
            <a:r>
              <a:rPr lang="en-US" sz="2779" spc="2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Régime Spécial d'Étude ; </a:t>
            </a:r>
          </a:p>
          <a:p>
            <a:pPr marL="600099" lvl="1" indent="-300049" algn="just">
              <a:lnSpc>
                <a:spcPts val="3335"/>
              </a:lnSpc>
              <a:buFont typeface="Arial"/>
              <a:buChar char="•"/>
            </a:pPr>
            <a:r>
              <a:rPr lang="en-US" sz="2779" spc="2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Passage à crédit ; </a:t>
            </a:r>
          </a:p>
          <a:p>
            <a:pPr marL="600099" lvl="1" indent="-300049" algn="just">
              <a:lnSpc>
                <a:spcPts val="3335"/>
              </a:lnSpc>
              <a:buFont typeface="Arial"/>
              <a:buChar char="•"/>
            </a:pPr>
            <a:r>
              <a:rPr lang="en-US" sz="2779" spc="2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Validation d’acquis ; </a:t>
            </a:r>
          </a:p>
          <a:p>
            <a:pPr marL="600099" lvl="1" indent="-300049" algn="just">
              <a:lnSpc>
                <a:spcPts val="3335"/>
              </a:lnSpc>
              <a:buFont typeface="Arial"/>
              <a:buChar char="•"/>
            </a:pPr>
            <a:r>
              <a:rPr lang="en-US" sz="2779" spc="2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Valorisation de l’engagement étudiant </a:t>
            </a:r>
            <a:r>
              <a:rPr lang="en-US" sz="2779" spc="27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(avant le 05/09)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54436" y="8257204"/>
            <a:ext cx="4615564" cy="151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  D'infos : </a:t>
            </a: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www.fac-droit.univ-smb.fr &gt; &gt; </a:t>
            </a:r>
            <a:r>
              <a:rPr lang="en-US" sz="2531" spc="25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SCOLARITE &gt; MES EXAMENS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800" y="8790186"/>
            <a:ext cx="11457639" cy="44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0099" lvl="1" indent="-300049" algn="just">
              <a:lnSpc>
                <a:spcPts val="3335"/>
              </a:lnSpc>
              <a:buFont typeface="Arial"/>
              <a:buChar char="•"/>
            </a:pPr>
            <a:r>
              <a:rPr lang="en-US" sz="2779" spc="2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Sportifs de haut niveau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8686" y="2474436"/>
            <a:ext cx="7664159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Cours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en ligne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834941" y="-172539"/>
            <a:ext cx="7453059" cy="10459539"/>
            <a:chOff x="0" y="0"/>
            <a:chExt cx="9937413" cy="1394605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6218" r="26218"/>
            <a:stretch>
              <a:fillRect/>
            </a:stretch>
          </p:blipFill>
          <p:spPr>
            <a:xfrm>
              <a:off x="0" y="0"/>
              <a:ext cx="9937413" cy="13946052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778694" y="7787135"/>
            <a:ext cx="5093829" cy="2844797"/>
            <a:chOff x="0" y="0"/>
            <a:chExt cx="790074" cy="441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0074" cy="441240"/>
            </a:xfrm>
            <a:custGeom>
              <a:avLst/>
              <a:gdLst/>
              <a:ahLst/>
              <a:cxnLst/>
              <a:rect l="l" t="t" r="r" b="b"/>
              <a:pathLst>
                <a:path w="790074" h="441240">
                  <a:moveTo>
                    <a:pt x="50155" y="0"/>
                  </a:moveTo>
                  <a:lnTo>
                    <a:pt x="739919" y="0"/>
                  </a:lnTo>
                  <a:cubicBezTo>
                    <a:pt x="753221" y="0"/>
                    <a:pt x="765978" y="5284"/>
                    <a:pt x="775384" y="14690"/>
                  </a:cubicBezTo>
                  <a:cubicBezTo>
                    <a:pt x="784790" y="24096"/>
                    <a:pt x="790074" y="36853"/>
                    <a:pt x="790074" y="50155"/>
                  </a:cubicBezTo>
                  <a:lnTo>
                    <a:pt x="790074" y="391084"/>
                  </a:lnTo>
                  <a:cubicBezTo>
                    <a:pt x="790074" y="418785"/>
                    <a:pt x="767619" y="441240"/>
                    <a:pt x="739919" y="441240"/>
                  </a:cubicBezTo>
                  <a:lnTo>
                    <a:pt x="50155" y="441240"/>
                  </a:lnTo>
                  <a:cubicBezTo>
                    <a:pt x="36853" y="441240"/>
                    <a:pt x="24096" y="435956"/>
                    <a:pt x="14690" y="426550"/>
                  </a:cubicBezTo>
                  <a:cubicBezTo>
                    <a:pt x="5284" y="417144"/>
                    <a:pt x="0" y="404387"/>
                    <a:pt x="0" y="391084"/>
                  </a:cubicBezTo>
                  <a:lnTo>
                    <a:pt x="0" y="50155"/>
                  </a:lnTo>
                  <a:cubicBezTo>
                    <a:pt x="0" y="36853"/>
                    <a:pt x="5284" y="24096"/>
                    <a:pt x="14690" y="14690"/>
                  </a:cubicBezTo>
                  <a:cubicBezTo>
                    <a:pt x="24096" y="5284"/>
                    <a:pt x="36853" y="0"/>
                    <a:pt x="50155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790074" cy="441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5400000">
            <a:off x="-679408" y="1805406"/>
            <a:ext cx="2056188" cy="1780658"/>
            <a:chOff x="0" y="0"/>
            <a:chExt cx="6350000" cy="549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17906" y="3704779"/>
            <a:ext cx="8929783" cy="131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4"/>
              </a:lnSpc>
            </a:pPr>
            <a:r>
              <a:rPr lang="en-US" sz="2779" spc="27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Plateforme en ligne dédiée au droit et à la science politique</a:t>
            </a:r>
          </a:p>
          <a:p>
            <a:pPr algn="l">
              <a:lnSpc>
                <a:spcPts val="3474"/>
              </a:lnSpc>
            </a:pPr>
            <a:endParaRPr lang="en-US" sz="2779" spc="27">
              <a:solidFill>
                <a:srgbClr val="E7344C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17906" y="4895850"/>
            <a:ext cx="8160168" cy="401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5"/>
              </a:lnSpc>
            </a:pPr>
            <a:r>
              <a:rPr lang="en-US" sz="2679" spc="26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l’Université Numérique Juridique Francophone propose près de 120 cours couvrant les programmes de licence et de master. Les contenus sont élaborés, conçus et tenus à jour par des enseignants disposant d’une expertise reconnue.</a:t>
            </a:r>
          </a:p>
          <a:p>
            <a:pPr algn="just">
              <a:lnSpc>
                <a:spcPts val="3215"/>
              </a:lnSpc>
            </a:pPr>
            <a:endParaRPr lang="en-US" sz="2679" spc="26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algn="just">
              <a:lnSpc>
                <a:spcPts val="3215"/>
              </a:lnSpc>
            </a:pPr>
            <a:r>
              <a:rPr lang="en-US" sz="2679" spc="26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Vous pouvez y </a:t>
            </a:r>
            <a:r>
              <a:rPr lang="en-US" sz="2679" spc="26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accéder gratuitement</a:t>
            </a:r>
            <a:r>
              <a:rPr lang="en-US" sz="2679" spc="26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en vous connectant avec vos identifiants universitaires.</a:t>
            </a:r>
          </a:p>
          <a:p>
            <a:pPr algn="just">
              <a:lnSpc>
                <a:spcPts val="3215"/>
              </a:lnSpc>
              <a:spcBef>
                <a:spcPct val="0"/>
              </a:spcBef>
            </a:pPr>
            <a:endParaRPr lang="en-US" sz="2679" spc="26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402208" y="8338602"/>
            <a:ext cx="4615564" cy="151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  D'infos : </a:t>
            </a:r>
            <a:r>
              <a:rPr lang="en-US" sz="2531" spc="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www.fac-droit.univ-smb.fr &gt; &gt; </a:t>
            </a: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SCOLARITE &gt; MES </a:t>
            </a:r>
          </a:p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OUTILS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77501" y="3054331"/>
            <a:ext cx="9732998" cy="4598058"/>
            <a:chOff x="0" y="0"/>
            <a:chExt cx="1454704" cy="687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4704" cy="687230"/>
            </a:xfrm>
            <a:custGeom>
              <a:avLst/>
              <a:gdLst/>
              <a:ahLst/>
              <a:cxnLst/>
              <a:rect l="l" t="t" r="r" b="b"/>
              <a:pathLst>
                <a:path w="1454704" h="687230">
                  <a:moveTo>
                    <a:pt x="0" y="0"/>
                  </a:moveTo>
                  <a:lnTo>
                    <a:pt x="1454704" y="0"/>
                  </a:lnTo>
                  <a:lnTo>
                    <a:pt x="1454704" y="687230"/>
                  </a:lnTo>
                  <a:lnTo>
                    <a:pt x="0" y="687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54704" cy="687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05257" y="4184648"/>
            <a:ext cx="8677486" cy="237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8098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Événements de rentrée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77501" y="3094786"/>
            <a:ext cx="9732998" cy="4598058"/>
            <a:chOff x="0" y="0"/>
            <a:chExt cx="1454704" cy="687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4704" cy="687230"/>
            </a:xfrm>
            <a:custGeom>
              <a:avLst/>
              <a:gdLst/>
              <a:ahLst/>
              <a:cxnLst/>
              <a:rect l="l" t="t" r="r" b="b"/>
              <a:pathLst>
                <a:path w="1454704" h="687230">
                  <a:moveTo>
                    <a:pt x="0" y="0"/>
                  </a:moveTo>
                  <a:lnTo>
                    <a:pt x="1454704" y="0"/>
                  </a:lnTo>
                  <a:lnTo>
                    <a:pt x="1454704" y="687230"/>
                  </a:lnTo>
                  <a:lnTo>
                    <a:pt x="0" y="687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54704" cy="687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73081" y="4203280"/>
            <a:ext cx="8677486" cy="237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8098">
                <a:solidFill>
                  <a:srgbClr val="4D4D4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Présentation générale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6715504" cy="10287000"/>
          </a:xfrm>
          <a:custGeom>
            <a:avLst/>
            <a:gdLst/>
            <a:ahLst/>
            <a:cxnLst/>
            <a:rect l="l" t="t" r="r" b="b"/>
            <a:pathLst>
              <a:path w="16715504" h="10287000">
                <a:moveTo>
                  <a:pt x="0" y="0"/>
                </a:moveTo>
                <a:lnTo>
                  <a:pt x="16715504" y="0"/>
                </a:lnTo>
                <a:lnTo>
                  <a:pt x="167155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29865" y="971550"/>
            <a:ext cx="13864466" cy="107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75"/>
              </a:lnSpc>
            </a:pPr>
            <a:r>
              <a:rPr lang="en-US" sz="6699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Réunion</a:t>
            </a:r>
            <a:r>
              <a:rPr lang="en-US" sz="6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9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IP &amp; Emploi du temps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4912710" y="3287508"/>
            <a:ext cx="27704495" cy="6999492"/>
            <a:chOff x="0" y="0"/>
            <a:chExt cx="3227794" cy="8154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27794" cy="815496"/>
            </a:xfrm>
            <a:custGeom>
              <a:avLst/>
              <a:gdLst/>
              <a:ahLst/>
              <a:cxnLst/>
              <a:rect l="l" t="t" r="r" b="b"/>
              <a:pathLst>
                <a:path w="3227794" h="815496">
                  <a:moveTo>
                    <a:pt x="9222" y="0"/>
                  </a:moveTo>
                  <a:lnTo>
                    <a:pt x="3218572" y="0"/>
                  </a:lnTo>
                  <a:cubicBezTo>
                    <a:pt x="3223665" y="0"/>
                    <a:pt x="3227794" y="4129"/>
                    <a:pt x="3227794" y="9222"/>
                  </a:cubicBezTo>
                  <a:lnTo>
                    <a:pt x="3227794" y="806275"/>
                  </a:lnTo>
                  <a:cubicBezTo>
                    <a:pt x="3227794" y="811368"/>
                    <a:pt x="3223665" y="815496"/>
                    <a:pt x="3218572" y="815496"/>
                  </a:cubicBezTo>
                  <a:lnTo>
                    <a:pt x="9222" y="815496"/>
                  </a:lnTo>
                  <a:cubicBezTo>
                    <a:pt x="4129" y="815496"/>
                    <a:pt x="0" y="811368"/>
                    <a:pt x="0" y="806275"/>
                  </a:cubicBezTo>
                  <a:lnTo>
                    <a:pt x="0" y="9222"/>
                  </a:lnTo>
                  <a:cubicBezTo>
                    <a:pt x="0" y="4129"/>
                    <a:pt x="4129" y="0"/>
                    <a:pt x="9222" y="0"/>
                  </a:cubicBezTo>
                  <a:close/>
                </a:path>
              </a:pathLst>
            </a:custGeom>
            <a:solidFill>
              <a:srgbClr val="E7344C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227794" cy="815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400000">
            <a:off x="-1028094" y="647260"/>
            <a:ext cx="2056188" cy="1780658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021210" y="4480584"/>
            <a:ext cx="3296648" cy="32966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14272" tIns="14272" rIns="14272" bIns="14272" rtlCol="0" anchor="ctr"/>
            <a:lstStyle/>
            <a:p>
              <a:pPr algn="ctr">
                <a:lnSpc>
                  <a:spcPts val="643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 rot="-114194">
            <a:off x="11278343" y="5573690"/>
            <a:ext cx="2826394" cy="139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en-US" sz="5066">
                <a:solidFill>
                  <a:srgbClr val="EF32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JEUDI 5 </a:t>
            </a:r>
          </a:p>
          <a:p>
            <a:pPr algn="ctr">
              <a:lnSpc>
                <a:spcPts val="5471"/>
              </a:lnSpc>
            </a:pPr>
            <a:r>
              <a:rPr lang="en-US" sz="5066">
                <a:solidFill>
                  <a:srgbClr val="EF32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SEPT</a:t>
            </a:r>
          </a:p>
        </p:txBody>
      </p:sp>
      <p:sp>
        <p:nvSpPr>
          <p:cNvPr id="12" name="TextBox 12"/>
          <p:cNvSpPr txBox="1"/>
          <p:nvPr/>
        </p:nvSpPr>
        <p:spPr>
          <a:xfrm rot="-85893">
            <a:off x="3820692" y="5798742"/>
            <a:ext cx="7250025" cy="1083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7"/>
              </a:lnSpc>
            </a:pPr>
            <a:r>
              <a:rPr lang="en-US" sz="3598" spc="3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L1 DROIT : </a:t>
            </a:r>
            <a:r>
              <a:rPr lang="en-US" sz="3598" spc="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11h30 - Amphi 3</a:t>
            </a:r>
          </a:p>
          <a:p>
            <a:pPr algn="l">
              <a:lnSpc>
                <a:spcPts val="4317"/>
              </a:lnSpc>
            </a:pPr>
            <a:r>
              <a:rPr lang="en-US" sz="3598" spc="3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L1 AES : </a:t>
            </a:r>
            <a:r>
              <a:rPr lang="en-US" sz="3598" spc="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13h30 - Amphi 501</a:t>
            </a:r>
          </a:p>
        </p:txBody>
      </p:sp>
      <p:sp>
        <p:nvSpPr>
          <p:cNvPr id="13" name="Freeform 13"/>
          <p:cNvSpPr/>
          <p:nvPr/>
        </p:nvSpPr>
        <p:spPr>
          <a:xfrm rot="5400000">
            <a:off x="3362423" y="6067166"/>
            <a:ext cx="274498" cy="237784"/>
          </a:xfrm>
          <a:custGeom>
            <a:avLst/>
            <a:gdLst/>
            <a:ahLst/>
            <a:cxnLst/>
            <a:rect l="l" t="t" r="r" b="b"/>
            <a:pathLst>
              <a:path w="274498" h="237784">
                <a:moveTo>
                  <a:pt x="0" y="0"/>
                </a:moveTo>
                <a:lnTo>
                  <a:pt x="274498" y="0"/>
                </a:lnTo>
                <a:lnTo>
                  <a:pt x="274498" y="237783"/>
                </a:lnTo>
                <a:lnTo>
                  <a:pt x="0" y="23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3362423" y="6631288"/>
            <a:ext cx="274498" cy="237784"/>
          </a:xfrm>
          <a:custGeom>
            <a:avLst/>
            <a:gdLst/>
            <a:ahLst/>
            <a:cxnLst/>
            <a:rect l="l" t="t" r="r" b="b"/>
            <a:pathLst>
              <a:path w="274498" h="237784">
                <a:moveTo>
                  <a:pt x="0" y="0"/>
                </a:moveTo>
                <a:lnTo>
                  <a:pt x="274498" y="0"/>
                </a:lnTo>
                <a:lnTo>
                  <a:pt x="274498" y="237783"/>
                </a:lnTo>
                <a:lnTo>
                  <a:pt x="0" y="23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121616">
            <a:off x="7469237" y="8513573"/>
            <a:ext cx="6417358" cy="742498"/>
            <a:chOff x="0" y="0"/>
            <a:chExt cx="612953" cy="709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2953" cy="70920"/>
            </a:xfrm>
            <a:custGeom>
              <a:avLst/>
              <a:gdLst/>
              <a:ahLst/>
              <a:cxnLst/>
              <a:rect l="l" t="t" r="r" b="b"/>
              <a:pathLst>
                <a:path w="612953" h="70920">
                  <a:moveTo>
                    <a:pt x="0" y="0"/>
                  </a:moveTo>
                  <a:lnTo>
                    <a:pt x="612953" y="0"/>
                  </a:lnTo>
                  <a:lnTo>
                    <a:pt x="612953" y="70920"/>
                  </a:lnTo>
                  <a:lnTo>
                    <a:pt x="0" y="709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612953" cy="137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3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 rot="-85893">
            <a:off x="7460658" y="8657621"/>
            <a:ext cx="6431794" cy="5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3477" spc="34">
                <a:solidFill>
                  <a:srgbClr val="EF324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Participation obligatoire !</a:t>
            </a:r>
          </a:p>
        </p:txBody>
      </p:sp>
      <p:sp>
        <p:nvSpPr>
          <p:cNvPr id="19" name="TextBox 19"/>
          <p:cNvSpPr txBox="1"/>
          <p:nvPr/>
        </p:nvSpPr>
        <p:spPr>
          <a:xfrm rot="-85893">
            <a:off x="-162116" y="4771564"/>
            <a:ext cx="9973265" cy="81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1"/>
              </a:lnSpc>
            </a:pPr>
            <a:r>
              <a:rPr lang="en-US" sz="5392" spc="53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IMPORTANT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88051"/>
            <a:ext cx="18288000" cy="6510897"/>
          </a:xfrm>
          <a:custGeom>
            <a:avLst/>
            <a:gdLst/>
            <a:ahLst/>
            <a:cxnLst/>
            <a:rect l="l" t="t" r="r" b="b"/>
            <a:pathLst>
              <a:path w="18288000" h="6510897">
                <a:moveTo>
                  <a:pt x="0" y="0"/>
                </a:moveTo>
                <a:lnTo>
                  <a:pt x="18288000" y="0"/>
                </a:lnTo>
                <a:lnTo>
                  <a:pt x="18288000" y="6510898"/>
                </a:lnTo>
                <a:lnTo>
                  <a:pt x="0" y="6510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56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91579">
            <a:off x="3926705" y="3537515"/>
            <a:ext cx="10644141" cy="1631756"/>
            <a:chOff x="0" y="0"/>
            <a:chExt cx="2732856" cy="4189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32856" cy="418949"/>
            </a:xfrm>
            <a:custGeom>
              <a:avLst/>
              <a:gdLst/>
              <a:ahLst/>
              <a:cxnLst/>
              <a:rect l="l" t="t" r="r" b="b"/>
              <a:pathLst>
                <a:path w="2732856" h="418949">
                  <a:moveTo>
                    <a:pt x="0" y="0"/>
                  </a:moveTo>
                  <a:lnTo>
                    <a:pt x="2732856" y="0"/>
                  </a:lnTo>
                  <a:lnTo>
                    <a:pt x="2732856" y="418949"/>
                  </a:lnTo>
                  <a:lnTo>
                    <a:pt x="0" y="4189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732856" cy="485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41560" y="5239802"/>
            <a:ext cx="8271530" cy="1566546"/>
            <a:chOff x="0" y="0"/>
            <a:chExt cx="2321073" cy="4395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1073" cy="439588"/>
            </a:xfrm>
            <a:custGeom>
              <a:avLst/>
              <a:gdLst/>
              <a:ahLst/>
              <a:cxnLst/>
              <a:rect l="l" t="t" r="r" b="b"/>
              <a:pathLst>
                <a:path w="2321073" h="439588">
                  <a:moveTo>
                    <a:pt x="0" y="0"/>
                  </a:moveTo>
                  <a:lnTo>
                    <a:pt x="2321073" y="0"/>
                  </a:lnTo>
                  <a:lnTo>
                    <a:pt x="2321073" y="439588"/>
                  </a:lnTo>
                  <a:lnTo>
                    <a:pt x="0" y="439588"/>
                  </a:ln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321073" cy="506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321521" y="589221"/>
            <a:ext cx="3854837" cy="1668511"/>
          </a:xfrm>
          <a:custGeom>
            <a:avLst/>
            <a:gdLst/>
            <a:ahLst/>
            <a:cxnLst/>
            <a:rect l="l" t="t" r="r" b="b"/>
            <a:pathLst>
              <a:path w="3854837" h="1668511">
                <a:moveTo>
                  <a:pt x="0" y="0"/>
                </a:moveTo>
                <a:lnTo>
                  <a:pt x="3854836" y="0"/>
                </a:lnTo>
                <a:lnTo>
                  <a:pt x="3854836" y="1668512"/>
                </a:lnTo>
                <a:lnTo>
                  <a:pt x="0" y="1668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54089" y="7689883"/>
            <a:ext cx="1096682" cy="1092694"/>
          </a:xfrm>
          <a:custGeom>
            <a:avLst/>
            <a:gdLst/>
            <a:ahLst/>
            <a:cxnLst/>
            <a:rect l="l" t="t" r="r" b="b"/>
            <a:pathLst>
              <a:path w="1096682" h="1092694">
                <a:moveTo>
                  <a:pt x="0" y="0"/>
                </a:moveTo>
                <a:lnTo>
                  <a:pt x="1096682" y="0"/>
                </a:lnTo>
                <a:lnTo>
                  <a:pt x="1096682" y="1092694"/>
                </a:lnTo>
                <a:lnTo>
                  <a:pt x="0" y="10926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38144" y="7689883"/>
            <a:ext cx="1130267" cy="1130267"/>
          </a:xfrm>
          <a:custGeom>
            <a:avLst/>
            <a:gdLst/>
            <a:ahLst/>
            <a:cxnLst/>
            <a:rect l="l" t="t" r="r" b="b"/>
            <a:pathLst>
              <a:path w="1130267" h="1130267">
                <a:moveTo>
                  <a:pt x="0" y="0"/>
                </a:moveTo>
                <a:lnTo>
                  <a:pt x="1130267" y="0"/>
                </a:lnTo>
                <a:lnTo>
                  <a:pt x="1130267" y="1130267"/>
                </a:lnTo>
                <a:lnTo>
                  <a:pt x="0" y="113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58856" y="7749848"/>
            <a:ext cx="992247" cy="992247"/>
          </a:xfrm>
          <a:custGeom>
            <a:avLst/>
            <a:gdLst/>
            <a:ahLst/>
            <a:cxnLst/>
            <a:rect l="l" t="t" r="r" b="b"/>
            <a:pathLst>
              <a:path w="992247" h="992247">
                <a:moveTo>
                  <a:pt x="0" y="0"/>
                </a:moveTo>
                <a:lnTo>
                  <a:pt x="992247" y="0"/>
                </a:lnTo>
                <a:lnTo>
                  <a:pt x="992247" y="992248"/>
                </a:lnTo>
                <a:lnTo>
                  <a:pt x="0" y="9922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-98452">
            <a:off x="3921249" y="3669459"/>
            <a:ext cx="10652226" cy="1418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  <a:spcBef>
                <a:spcPct val="0"/>
              </a:spcBef>
            </a:pPr>
            <a:r>
              <a:rPr lang="en-US" sz="8246">
                <a:solidFill>
                  <a:srgbClr val="E7344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Restez informés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41560" y="5638682"/>
            <a:ext cx="8271530" cy="79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9"/>
              </a:lnSpc>
              <a:spcBef>
                <a:spcPct val="0"/>
              </a:spcBef>
            </a:pPr>
            <a:r>
              <a:rPr lang="en-US" sz="4706">
                <a:solidFill>
                  <a:srgbClr val="545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SUIVEZ-NOUS SUR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15239" y="9153525"/>
            <a:ext cx="6561931" cy="68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  <a:spcBef>
                <a:spcPct val="0"/>
              </a:spcBef>
            </a:pPr>
            <a:r>
              <a:rPr lang="en-US" sz="3799" spc="37">
                <a:solidFill>
                  <a:srgbClr val="FFFFFF"/>
                </a:solidFill>
                <a:latin typeface="Gotham 2"/>
                <a:ea typeface="Gotham 2"/>
                <a:cs typeface="Gotham 2"/>
                <a:sym typeface="Gotham 2"/>
              </a:rPr>
              <a:t>www.fac-droit.univ-smb.fr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8362" y="2237076"/>
            <a:ext cx="4235099" cy="1818182"/>
            <a:chOff x="0" y="0"/>
            <a:chExt cx="1257988" cy="5400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7988" cy="540070"/>
            </a:xfrm>
            <a:custGeom>
              <a:avLst/>
              <a:gdLst/>
              <a:ahLst/>
              <a:cxnLst/>
              <a:rect l="l" t="t" r="r" b="b"/>
              <a:pathLst>
                <a:path w="1257988" h="540070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62811" y="7321639"/>
            <a:ext cx="4235099" cy="1818182"/>
            <a:chOff x="0" y="0"/>
            <a:chExt cx="1257988" cy="540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7988" cy="540070"/>
            </a:xfrm>
            <a:custGeom>
              <a:avLst/>
              <a:gdLst/>
              <a:ahLst/>
              <a:cxnLst/>
              <a:rect l="l" t="t" r="r" b="b"/>
              <a:pathLst>
                <a:path w="1257988" h="540070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486834" y="7321639"/>
            <a:ext cx="5159054" cy="2225164"/>
            <a:chOff x="0" y="0"/>
            <a:chExt cx="1532438" cy="6609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32438" cy="660960"/>
            </a:xfrm>
            <a:custGeom>
              <a:avLst/>
              <a:gdLst/>
              <a:ahLst/>
              <a:cxnLst/>
              <a:rect l="l" t="t" r="r" b="b"/>
              <a:pathLst>
                <a:path w="1532438" h="660960">
                  <a:moveTo>
                    <a:pt x="0" y="0"/>
                  </a:moveTo>
                  <a:lnTo>
                    <a:pt x="1532438" y="0"/>
                  </a:lnTo>
                  <a:lnTo>
                    <a:pt x="1532438" y="660960"/>
                  </a:lnTo>
                  <a:lnTo>
                    <a:pt x="0" y="66096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532438" cy="727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41962" y="7321639"/>
            <a:ext cx="4235099" cy="1818182"/>
            <a:chOff x="0" y="0"/>
            <a:chExt cx="1257988" cy="5400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7988" cy="540070"/>
            </a:xfrm>
            <a:custGeom>
              <a:avLst/>
              <a:gdLst/>
              <a:ahLst/>
              <a:cxnLst/>
              <a:rect l="l" t="t" r="r" b="b"/>
              <a:pathLst>
                <a:path w="1257988" h="540070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82000" y="4749699"/>
            <a:ext cx="4235099" cy="1818182"/>
            <a:chOff x="0" y="0"/>
            <a:chExt cx="1257988" cy="5400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57988" cy="540070"/>
            </a:xfrm>
            <a:custGeom>
              <a:avLst/>
              <a:gdLst/>
              <a:ahLst/>
              <a:cxnLst/>
              <a:rect l="l" t="t" r="r" b="b"/>
              <a:pathLst>
                <a:path w="1257988" h="540070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54787" y="4749699"/>
            <a:ext cx="4235099" cy="1818182"/>
            <a:chOff x="0" y="0"/>
            <a:chExt cx="1257988" cy="5400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7988" cy="540070"/>
            </a:xfrm>
            <a:custGeom>
              <a:avLst/>
              <a:gdLst/>
              <a:ahLst/>
              <a:cxnLst/>
              <a:rect l="l" t="t" r="r" b="b"/>
              <a:pathLst>
                <a:path w="1257988" h="540070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89025" y="794645"/>
            <a:ext cx="876326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5368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ÉQUIPE DE </a:t>
            </a:r>
            <a:r>
              <a:rPr lang="en-US" sz="5368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DIRECTION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18362" y="3162174"/>
            <a:ext cx="4257668" cy="447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8"/>
              </a:lnSpc>
              <a:spcBef>
                <a:spcPct val="0"/>
              </a:spcBef>
            </a:pPr>
            <a:r>
              <a:rPr lang="en-US" sz="262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Directrice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77530" y="8181393"/>
            <a:ext cx="337476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Chargé de mission Vie Étudiante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62811" y="7641109"/>
            <a:ext cx="4235099" cy="43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Florent Viaud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073725" y="8590968"/>
            <a:ext cx="4119837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Chargés de mission Relations Internationales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693210" y="7650634"/>
            <a:ext cx="4638791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Damien Bouvier &amp;</a:t>
            </a:r>
          </a:p>
          <a:p>
            <a:pPr algn="ctr">
              <a:lnSpc>
                <a:spcPts val="3415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Claire Portier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29169" y="8162343"/>
            <a:ext cx="3719445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Chargé de mission Ressources Humaines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41962" y="7641109"/>
            <a:ext cx="4235099" cy="43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David Bailleul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82000" y="5564813"/>
            <a:ext cx="423509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4"/>
              </a:lnSpc>
            </a:pPr>
            <a:r>
              <a:rPr lang="en-US" sz="24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Directrice du </a:t>
            </a:r>
          </a:p>
          <a:p>
            <a:pPr algn="ctr">
              <a:lnSpc>
                <a:spcPts val="2994"/>
              </a:lnSpc>
            </a:pPr>
            <a:r>
              <a:rPr lang="en-US" sz="24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département A.E.S.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382000" y="5069169"/>
            <a:ext cx="4235099" cy="43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Myriam Donsimoni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854787" y="5564813"/>
            <a:ext cx="416024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Directeur du </a:t>
            </a:r>
          </a:p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département DROIT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854787" y="5069169"/>
            <a:ext cx="4235099" cy="43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Grégoire Calley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118362" y="2691968"/>
            <a:ext cx="4305460" cy="45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6"/>
              </a:lnSpc>
            </a:pPr>
            <a:r>
              <a:rPr lang="en-US" sz="2893" spc="28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Motahareh Bollon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6298514" y="-87247"/>
            <a:ext cx="1138347" cy="10738816"/>
            <a:chOff x="0" y="0"/>
            <a:chExt cx="1226161" cy="1156722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226161" cy="11567223"/>
            </a:xfrm>
            <a:custGeom>
              <a:avLst/>
              <a:gdLst/>
              <a:ahLst/>
              <a:cxnLst/>
              <a:rect l="l" t="t" r="r" b="b"/>
              <a:pathLst>
                <a:path w="1226161" h="11567223">
                  <a:moveTo>
                    <a:pt x="0" y="0"/>
                  </a:moveTo>
                  <a:lnTo>
                    <a:pt x="1226161" y="0"/>
                  </a:lnTo>
                  <a:lnTo>
                    <a:pt x="1226161" y="11567223"/>
                  </a:lnTo>
                  <a:lnTo>
                    <a:pt x="0" y="11567223"/>
                  </a:lnTo>
                  <a:close/>
                </a:path>
              </a:pathLst>
            </a:custGeom>
            <a:solidFill>
              <a:srgbClr val="D9DFDB"/>
            </a:solidFill>
          </p:spPr>
        </p:sp>
      </p:grpSp>
      <p:sp>
        <p:nvSpPr>
          <p:cNvPr id="38" name="Freeform 38"/>
          <p:cNvSpPr/>
          <p:nvPr/>
        </p:nvSpPr>
        <p:spPr>
          <a:xfrm>
            <a:off x="16760313" y="-680329"/>
            <a:ext cx="2059053" cy="11498996"/>
          </a:xfrm>
          <a:custGeom>
            <a:avLst/>
            <a:gdLst/>
            <a:ahLst/>
            <a:cxnLst/>
            <a:rect l="l" t="t" r="r" b="b"/>
            <a:pathLst>
              <a:path w="2059053" h="11498996">
                <a:moveTo>
                  <a:pt x="0" y="0"/>
                </a:moveTo>
                <a:lnTo>
                  <a:pt x="2059053" y="0"/>
                </a:lnTo>
                <a:lnTo>
                  <a:pt x="2059053" y="11498996"/>
                </a:lnTo>
                <a:lnTo>
                  <a:pt x="0" y="11498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454" r="-167364"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16607321" y="0"/>
            <a:ext cx="520732" cy="1823396"/>
            <a:chOff x="0" y="0"/>
            <a:chExt cx="186619" cy="65346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86619" cy="653464"/>
            </a:xfrm>
            <a:custGeom>
              <a:avLst/>
              <a:gdLst/>
              <a:ahLst/>
              <a:cxnLst/>
              <a:rect l="l" t="t" r="r" b="b"/>
              <a:pathLst>
                <a:path w="186619" h="653464">
                  <a:moveTo>
                    <a:pt x="0" y="0"/>
                  </a:moveTo>
                  <a:lnTo>
                    <a:pt x="186619" y="0"/>
                  </a:lnTo>
                  <a:lnTo>
                    <a:pt x="186619" y="653464"/>
                  </a:lnTo>
                  <a:lnTo>
                    <a:pt x="0" y="653464"/>
                  </a:lnTo>
                  <a:close/>
                </a:path>
              </a:pathLst>
            </a:custGeom>
            <a:solidFill>
              <a:srgbClr val="E7344C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0"/>
              <a:ext cx="186619" cy="653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 rot="5400000">
            <a:off x="-1028094" y="318653"/>
            <a:ext cx="2056188" cy="1780658"/>
            <a:chOff x="0" y="0"/>
            <a:chExt cx="6350000" cy="54991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77501" y="3054331"/>
            <a:ext cx="9732998" cy="4598058"/>
            <a:chOff x="0" y="0"/>
            <a:chExt cx="1454704" cy="687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4704" cy="687230"/>
            </a:xfrm>
            <a:custGeom>
              <a:avLst/>
              <a:gdLst/>
              <a:ahLst/>
              <a:cxnLst/>
              <a:rect l="l" t="t" r="r" b="b"/>
              <a:pathLst>
                <a:path w="1454704" h="687230">
                  <a:moveTo>
                    <a:pt x="0" y="0"/>
                  </a:moveTo>
                  <a:lnTo>
                    <a:pt x="1454704" y="0"/>
                  </a:lnTo>
                  <a:lnTo>
                    <a:pt x="1454704" y="687230"/>
                  </a:lnTo>
                  <a:lnTo>
                    <a:pt x="0" y="687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54704" cy="687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05257" y="3508373"/>
            <a:ext cx="8677486" cy="355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8098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Les services dédiés aux étudiants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65611" y="1753377"/>
            <a:ext cx="2530777" cy="6973384"/>
          </a:xfrm>
          <a:custGeom>
            <a:avLst/>
            <a:gdLst/>
            <a:ahLst/>
            <a:cxnLst/>
            <a:rect l="l" t="t" r="r" b="b"/>
            <a:pathLst>
              <a:path w="2530777" h="6973384">
                <a:moveTo>
                  <a:pt x="0" y="0"/>
                </a:moveTo>
                <a:lnTo>
                  <a:pt x="2530777" y="0"/>
                </a:lnTo>
                <a:lnTo>
                  <a:pt x="2530777" y="6973384"/>
                </a:lnTo>
                <a:lnTo>
                  <a:pt x="0" y="6973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46" r="-269979" b="-38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27399" y="1873231"/>
            <a:ext cx="2298062" cy="6973384"/>
          </a:xfrm>
          <a:custGeom>
            <a:avLst/>
            <a:gdLst/>
            <a:ahLst/>
            <a:cxnLst/>
            <a:rect l="l" t="t" r="r" b="b"/>
            <a:pathLst>
              <a:path w="2298062" h="6973384">
                <a:moveTo>
                  <a:pt x="0" y="0"/>
                </a:moveTo>
                <a:lnTo>
                  <a:pt x="2298062" y="0"/>
                </a:lnTo>
                <a:lnTo>
                  <a:pt x="2298062" y="6973384"/>
                </a:lnTo>
                <a:lnTo>
                  <a:pt x="0" y="6973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927" t="-190" r="-7342" b="-368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19352" y="3002361"/>
            <a:ext cx="3408047" cy="4994054"/>
          </a:xfrm>
          <a:custGeom>
            <a:avLst/>
            <a:gdLst/>
            <a:ahLst/>
            <a:cxnLst/>
            <a:rect l="l" t="t" r="r" b="b"/>
            <a:pathLst>
              <a:path w="3408047" h="4994054">
                <a:moveTo>
                  <a:pt x="0" y="0"/>
                </a:moveTo>
                <a:lnTo>
                  <a:pt x="3408047" y="0"/>
                </a:lnTo>
                <a:lnTo>
                  <a:pt x="3408047" y="4994054"/>
                </a:lnTo>
                <a:lnTo>
                  <a:pt x="0" y="4994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689" t="-18741" r="-81540" b="-15983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27305" y="-8210"/>
            <a:ext cx="9080405" cy="10287000"/>
            <a:chOff x="0" y="0"/>
            <a:chExt cx="239154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91547" cy="2709333"/>
            </a:xfrm>
            <a:custGeom>
              <a:avLst/>
              <a:gdLst/>
              <a:ahLst/>
              <a:cxnLst/>
              <a:rect l="l" t="t" r="r" b="b"/>
              <a:pathLst>
                <a:path w="2391547" h="2709333">
                  <a:moveTo>
                    <a:pt x="0" y="0"/>
                  </a:moveTo>
                  <a:lnTo>
                    <a:pt x="2391547" y="0"/>
                  </a:lnTo>
                  <a:lnTo>
                    <a:pt x="23915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7344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391547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82160" y="4234381"/>
            <a:ext cx="866184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5"/>
              </a:lnSpc>
            </a:pPr>
            <a:r>
              <a:rPr lang="en-US" sz="2479" spc="2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Vous avez la possibilité de rencontrer des Accompagnateurs de la Réussite Étudiante (ARE)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2160" y="2070719"/>
            <a:ext cx="7427354" cy="1966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66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Réussite étudiante en L1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3124" y="5688431"/>
            <a:ext cx="6527197" cy="45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8"/>
              </a:lnSpc>
            </a:pPr>
            <a:r>
              <a:rPr lang="en-US" sz="277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reussite.etudiante@univ-smb.fr</a:t>
            </a:r>
          </a:p>
        </p:txBody>
      </p:sp>
      <p:sp>
        <p:nvSpPr>
          <p:cNvPr id="11" name="Freeform 11"/>
          <p:cNvSpPr/>
          <p:nvPr/>
        </p:nvSpPr>
        <p:spPr>
          <a:xfrm>
            <a:off x="636845" y="5800311"/>
            <a:ext cx="439943" cy="314009"/>
          </a:xfrm>
          <a:custGeom>
            <a:avLst/>
            <a:gdLst/>
            <a:ahLst/>
            <a:cxnLst/>
            <a:rect l="l" t="t" r="r" b="b"/>
            <a:pathLst>
              <a:path w="439943" h="314009">
                <a:moveTo>
                  <a:pt x="0" y="0"/>
                </a:moveTo>
                <a:lnTo>
                  <a:pt x="439942" y="0"/>
                </a:lnTo>
                <a:lnTo>
                  <a:pt x="439942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-1232760" y="622776"/>
            <a:ext cx="2056188" cy="178065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791820" y="-82182"/>
            <a:ext cx="13337573" cy="10369182"/>
          </a:xfrm>
          <a:custGeom>
            <a:avLst/>
            <a:gdLst/>
            <a:ahLst/>
            <a:cxnLst/>
            <a:rect l="l" t="t" r="r" b="b"/>
            <a:pathLst>
              <a:path w="13337573" h="10369182">
                <a:moveTo>
                  <a:pt x="0" y="0"/>
                </a:moveTo>
                <a:lnTo>
                  <a:pt x="13337573" y="0"/>
                </a:lnTo>
                <a:lnTo>
                  <a:pt x="13337573" y="10369182"/>
                </a:lnTo>
                <a:lnTo>
                  <a:pt x="0" y="10369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69" r="-44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7243" y="4444252"/>
            <a:ext cx="395443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 faire découvrir </a:t>
            </a:r>
          </a:p>
          <a:p>
            <a:pPr algn="ctr">
              <a:lnSpc>
                <a:spcPts val="2874"/>
              </a:lnSpc>
              <a:spcBef>
                <a:spcPct val="0"/>
              </a:spcBef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 campus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039167" y="7592577"/>
            <a:ext cx="4723205" cy="3039862"/>
            <a:chOff x="0" y="0"/>
            <a:chExt cx="732589" cy="4714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2589" cy="471495"/>
            </a:xfrm>
            <a:custGeom>
              <a:avLst/>
              <a:gdLst/>
              <a:ahLst/>
              <a:cxnLst/>
              <a:rect l="l" t="t" r="r" b="b"/>
              <a:pathLst>
                <a:path w="732589" h="471495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175469">
            <a:off x="2509840" y="2655442"/>
            <a:ext cx="1631455" cy="1631455"/>
          </a:xfrm>
          <a:custGeom>
            <a:avLst/>
            <a:gdLst/>
            <a:ahLst/>
            <a:cxnLst/>
            <a:rect l="l" t="t" r="r" b="b"/>
            <a:pathLst>
              <a:path w="1631455" h="1631455">
                <a:moveTo>
                  <a:pt x="0" y="0"/>
                </a:moveTo>
                <a:lnTo>
                  <a:pt x="1631455" y="0"/>
                </a:lnTo>
                <a:lnTo>
                  <a:pt x="1631455" y="1631455"/>
                </a:lnTo>
                <a:lnTo>
                  <a:pt x="0" y="1631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6672" y="2333598"/>
            <a:ext cx="1827328" cy="2416302"/>
          </a:xfrm>
          <a:custGeom>
            <a:avLst/>
            <a:gdLst/>
            <a:ahLst/>
            <a:cxnLst/>
            <a:rect l="l" t="t" r="r" b="b"/>
            <a:pathLst>
              <a:path w="1827328" h="2416302">
                <a:moveTo>
                  <a:pt x="0" y="0"/>
                </a:moveTo>
                <a:lnTo>
                  <a:pt x="1827328" y="0"/>
                </a:lnTo>
                <a:lnTo>
                  <a:pt x="1827328" y="2416302"/>
                </a:lnTo>
                <a:lnTo>
                  <a:pt x="0" y="24163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77704" y="5699197"/>
            <a:ext cx="1405910" cy="1757387"/>
          </a:xfrm>
          <a:custGeom>
            <a:avLst/>
            <a:gdLst/>
            <a:ahLst/>
            <a:cxnLst/>
            <a:rect l="l" t="t" r="r" b="b"/>
            <a:pathLst>
              <a:path w="1405910" h="1757387">
                <a:moveTo>
                  <a:pt x="0" y="0"/>
                </a:moveTo>
                <a:lnTo>
                  <a:pt x="1405910" y="0"/>
                </a:lnTo>
                <a:lnTo>
                  <a:pt x="1405910" y="1757387"/>
                </a:lnTo>
                <a:lnTo>
                  <a:pt x="0" y="1757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30258" y="5804928"/>
            <a:ext cx="2005481" cy="1754795"/>
          </a:xfrm>
          <a:custGeom>
            <a:avLst/>
            <a:gdLst/>
            <a:ahLst/>
            <a:cxnLst/>
            <a:rect l="l" t="t" r="r" b="b"/>
            <a:pathLst>
              <a:path w="2005481" h="1754795">
                <a:moveTo>
                  <a:pt x="0" y="0"/>
                </a:moveTo>
                <a:lnTo>
                  <a:pt x="2005480" y="0"/>
                </a:lnTo>
                <a:lnTo>
                  <a:pt x="2005480" y="1754795"/>
                </a:lnTo>
                <a:lnTo>
                  <a:pt x="0" y="17547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47588" y="1107169"/>
            <a:ext cx="8296412" cy="91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Mentorat</a:t>
            </a: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 en L1 - Afev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7243" y="7694709"/>
            <a:ext cx="4200925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  <a:spcBef>
                <a:spcPct val="0"/>
              </a:spcBef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Rencontrer d’autres étudiants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16045" y="5044599"/>
            <a:ext cx="4851875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  <a:spcBef>
                <a:spcPct val="0"/>
              </a:spcBef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Visiter la ville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07087" y="7838630"/>
            <a:ext cx="395443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  <a:spcBef>
                <a:spcPct val="0"/>
              </a:spcBef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Dénicher les bons plans de la vie étudiante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89580" y="8254823"/>
            <a:ext cx="3222380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</a:t>
            </a:r>
          </a:p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https://afev.org/auvergne-rhone-alpes/chambery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204459" y="9053287"/>
            <a:ext cx="5340368" cy="1579153"/>
            <a:chOff x="0" y="0"/>
            <a:chExt cx="828313" cy="2449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8313" cy="244933"/>
            </a:xfrm>
            <a:custGeom>
              <a:avLst/>
              <a:gdLst/>
              <a:ahLst/>
              <a:cxnLst/>
              <a:rect l="l" t="t" r="r" b="b"/>
              <a:pathLst>
                <a:path w="828313" h="244933">
                  <a:moveTo>
                    <a:pt x="47840" y="0"/>
                  </a:moveTo>
                  <a:lnTo>
                    <a:pt x="780473" y="0"/>
                  </a:lnTo>
                  <a:cubicBezTo>
                    <a:pt x="793161" y="0"/>
                    <a:pt x="805330" y="5040"/>
                    <a:pt x="814301" y="14012"/>
                  </a:cubicBezTo>
                  <a:cubicBezTo>
                    <a:pt x="823273" y="22984"/>
                    <a:pt x="828313" y="35152"/>
                    <a:pt x="828313" y="47840"/>
                  </a:cubicBezTo>
                  <a:lnTo>
                    <a:pt x="828313" y="197093"/>
                  </a:lnTo>
                  <a:cubicBezTo>
                    <a:pt x="828313" y="209781"/>
                    <a:pt x="823273" y="221949"/>
                    <a:pt x="814301" y="230921"/>
                  </a:cubicBezTo>
                  <a:cubicBezTo>
                    <a:pt x="805330" y="239893"/>
                    <a:pt x="793161" y="244933"/>
                    <a:pt x="780473" y="244933"/>
                  </a:cubicBezTo>
                  <a:lnTo>
                    <a:pt x="47840" y="244933"/>
                  </a:lnTo>
                  <a:cubicBezTo>
                    <a:pt x="35152" y="244933"/>
                    <a:pt x="22984" y="239893"/>
                    <a:pt x="14012" y="230921"/>
                  </a:cubicBezTo>
                  <a:cubicBezTo>
                    <a:pt x="5040" y="221949"/>
                    <a:pt x="0" y="209781"/>
                    <a:pt x="0" y="197093"/>
                  </a:cubicBezTo>
                  <a:lnTo>
                    <a:pt x="0" y="47840"/>
                  </a:lnTo>
                  <a:cubicBezTo>
                    <a:pt x="0" y="35152"/>
                    <a:pt x="5040" y="22984"/>
                    <a:pt x="14012" y="14012"/>
                  </a:cubicBezTo>
                  <a:cubicBezTo>
                    <a:pt x="22984" y="5040"/>
                    <a:pt x="35152" y="0"/>
                    <a:pt x="47840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828313" cy="244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52642" y="9272362"/>
            <a:ext cx="11157263" cy="78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279" spc="2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 : </a:t>
            </a:r>
          </a:p>
          <a:p>
            <a:pPr algn="ctr">
              <a:lnSpc>
                <a:spcPts val="3191"/>
              </a:lnSpc>
            </a:pPr>
            <a:r>
              <a:rPr lang="en-US" sz="2279" spc="2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emma.rene-worms@afev.org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0197" y="-94550"/>
            <a:ext cx="8094114" cy="10381550"/>
          </a:xfrm>
          <a:custGeom>
            <a:avLst/>
            <a:gdLst/>
            <a:ahLst/>
            <a:cxnLst/>
            <a:rect l="l" t="t" r="r" b="b"/>
            <a:pathLst>
              <a:path w="8094114" h="10381550">
                <a:moveTo>
                  <a:pt x="0" y="0"/>
                </a:moveTo>
                <a:lnTo>
                  <a:pt x="8094114" y="0"/>
                </a:lnTo>
                <a:lnTo>
                  <a:pt x="8094114" y="10381550"/>
                </a:lnTo>
                <a:lnTo>
                  <a:pt x="0" y="10381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86" r="-10125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47222" y="1871995"/>
            <a:ext cx="7556500" cy="93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2"/>
              </a:lnSpc>
            </a:pPr>
            <a:r>
              <a:rPr lang="en-US" sz="58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 </a:t>
            </a:r>
            <a:r>
              <a:rPr lang="en-US" sz="584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des sports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47222" y="3141768"/>
            <a:ext cx="8080567" cy="363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 Service des Sports vous propose une multitude d’activités tout au long de l’année ! Vous aurez également l’occasion de découvrir la région en participant à des sorties encadrées par le Service des Sports </a:t>
            </a:r>
            <a:r>
              <a:rPr lang="en-US" sz="2599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(randonnées pédestres, ski alpin, via ferrata, escalade, etc.) </a:t>
            </a:r>
            <a:r>
              <a:rPr lang="en-US" sz="2599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et de suivre des stages découverte sur plusieurs journées </a:t>
            </a:r>
            <a:r>
              <a:rPr lang="en-US" sz="2599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(kayak, voile, tennis, etc.)</a:t>
            </a:r>
            <a:r>
              <a:rPr lang="en-US" sz="2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039167" y="7592577"/>
            <a:ext cx="4723205" cy="3039862"/>
            <a:chOff x="0" y="0"/>
            <a:chExt cx="732589" cy="4714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2589" cy="471495"/>
            </a:xfrm>
            <a:custGeom>
              <a:avLst/>
              <a:gdLst/>
              <a:ahLst/>
              <a:cxnLst/>
              <a:rect l="l" t="t" r="r" b="b"/>
              <a:pathLst>
                <a:path w="732589" h="471495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789580" y="8423125"/>
            <a:ext cx="322238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www.univ-smb.fr/service-sports/</a:t>
            </a:r>
          </a:p>
        </p:txBody>
      </p:sp>
      <p:sp>
        <p:nvSpPr>
          <p:cNvPr id="9" name="Freeform 9"/>
          <p:cNvSpPr/>
          <p:nvPr/>
        </p:nvSpPr>
        <p:spPr>
          <a:xfrm>
            <a:off x="1547222" y="7419477"/>
            <a:ext cx="439943" cy="314009"/>
          </a:xfrm>
          <a:custGeom>
            <a:avLst/>
            <a:gdLst/>
            <a:ahLst/>
            <a:cxnLst/>
            <a:rect l="l" t="t" r="r" b="b"/>
            <a:pathLst>
              <a:path w="439943" h="314009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50652" y="7277708"/>
            <a:ext cx="6807979" cy="50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9"/>
              </a:lnSpc>
            </a:pPr>
            <a:r>
              <a:rPr lang="en-US" sz="2766" u="sng" spc="27" dirty="0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contact.sports@univ-smb.fr</a:t>
            </a:r>
            <a:endParaRPr lang="en-US" sz="2766" u="sng" spc="27" dirty="0">
              <a:solidFill>
                <a:srgbClr val="545454"/>
              </a:solidFill>
              <a:latin typeface="Montserrat Semi-Bold"/>
              <a:ea typeface="Montserrat Semi-Bold"/>
              <a:cs typeface="Montserrat Semi-Bold"/>
              <a:sym typeface="Montserrat Semi-Bold"/>
              <a:hlinkClick r:id="rId5" tooltip="mailto:contact.sports@univ-smb.fr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258372" y="8424655"/>
            <a:ext cx="5666227" cy="1058161"/>
            <a:chOff x="0" y="0"/>
            <a:chExt cx="1492340" cy="2786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92340" cy="278693"/>
            </a:xfrm>
            <a:custGeom>
              <a:avLst/>
              <a:gdLst/>
              <a:ahLst/>
              <a:cxnLst/>
              <a:rect l="l" t="t" r="r" b="b"/>
              <a:pathLst>
                <a:path w="1492340" h="278693">
                  <a:moveTo>
                    <a:pt x="43722" y="0"/>
                  </a:moveTo>
                  <a:lnTo>
                    <a:pt x="1448617" y="0"/>
                  </a:lnTo>
                  <a:cubicBezTo>
                    <a:pt x="1460213" y="0"/>
                    <a:pt x="1471334" y="4606"/>
                    <a:pt x="1479534" y="12806"/>
                  </a:cubicBezTo>
                  <a:cubicBezTo>
                    <a:pt x="1487733" y="21006"/>
                    <a:pt x="1492340" y="32127"/>
                    <a:pt x="1492340" y="43722"/>
                  </a:cubicBezTo>
                  <a:lnTo>
                    <a:pt x="1492340" y="234970"/>
                  </a:lnTo>
                  <a:cubicBezTo>
                    <a:pt x="1492340" y="246566"/>
                    <a:pt x="1487733" y="257687"/>
                    <a:pt x="1479534" y="265887"/>
                  </a:cubicBezTo>
                  <a:cubicBezTo>
                    <a:pt x="1471334" y="274086"/>
                    <a:pt x="1460213" y="278693"/>
                    <a:pt x="1448617" y="278693"/>
                  </a:cubicBezTo>
                  <a:lnTo>
                    <a:pt x="43722" y="278693"/>
                  </a:lnTo>
                  <a:cubicBezTo>
                    <a:pt x="32127" y="278693"/>
                    <a:pt x="21006" y="274086"/>
                    <a:pt x="12806" y="265887"/>
                  </a:cubicBezTo>
                  <a:cubicBezTo>
                    <a:pt x="4606" y="257687"/>
                    <a:pt x="0" y="246566"/>
                    <a:pt x="0" y="234970"/>
                  </a:cubicBezTo>
                  <a:lnTo>
                    <a:pt x="0" y="43722"/>
                  </a:lnTo>
                  <a:cubicBezTo>
                    <a:pt x="0" y="32127"/>
                    <a:pt x="4606" y="21006"/>
                    <a:pt x="12806" y="12806"/>
                  </a:cubicBezTo>
                  <a:cubicBezTo>
                    <a:pt x="21006" y="4606"/>
                    <a:pt x="32127" y="0"/>
                    <a:pt x="43722" y="0"/>
                  </a:cubicBezTo>
                  <a:close/>
                </a:path>
              </a:pathLst>
            </a:custGeom>
            <a:solidFill>
              <a:srgbClr val="E7344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92340" cy="354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02079" y="8542573"/>
            <a:ext cx="5047099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499" spc="2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Ouverture des inscriptions :</a:t>
            </a:r>
            <a:r>
              <a:rPr lang="en-US" sz="2499" spc="2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vendredi </a:t>
            </a:r>
            <a:r>
              <a:rPr lang="en-US" sz="2499" spc="24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06 septembre à 12h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5400000">
            <a:off x="-889723" y="1471083"/>
            <a:ext cx="2056188" cy="1780658"/>
            <a:chOff x="0" y="0"/>
            <a:chExt cx="6350000" cy="5499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3422"/>
            <a:ext cx="18288000" cy="9130937"/>
          </a:xfrm>
          <a:prstGeom prst="rect">
            <a:avLst/>
          </a:prstGeom>
          <a:solidFill>
            <a:srgbClr val="009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713" y="2430716"/>
            <a:ext cx="12462578" cy="4269501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" y="9131857"/>
            <a:ext cx="2871788" cy="121443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3514664" y="8170817"/>
            <a:ext cx="36303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>
                <a:solidFill>
                  <a:schemeClr val="bg1"/>
                </a:solidFill>
              </a:rPr>
              <a:t>Mai 2024</a:t>
            </a:r>
          </a:p>
        </p:txBody>
      </p:sp>
    </p:spTree>
    <p:extLst>
      <p:ext uri="{BB962C8B-B14F-4D97-AF65-F5344CB8AC3E}">
        <p14:creationId xmlns:p14="http://schemas.microsoft.com/office/powerpoint/2010/main" val="19907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1368</Words>
  <Application>Microsoft Office PowerPoint</Application>
  <PresentationFormat>Personnalisé</PresentationFormat>
  <Paragraphs>183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6" baseType="lpstr">
      <vt:lpstr>Montserrat Ultra-Bold</vt:lpstr>
      <vt:lpstr>Montserrat Medium</vt:lpstr>
      <vt:lpstr>Montserrat Light</vt:lpstr>
      <vt:lpstr>Gotham 2</vt:lpstr>
      <vt:lpstr>Montserrat Bold</vt:lpstr>
      <vt:lpstr>Cambria Math</vt:lpstr>
      <vt:lpstr>League Spartan</vt:lpstr>
      <vt:lpstr>Montserrat Semi-Bold</vt:lpstr>
      <vt:lpstr>Montserrat Italics</vt:lpstr>
      <vt:lpstr>Open Sans Bold</vt:lpstr>
      <vt:lpstr>Montserrat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Diaporama rentrée FD - 2024-25</dc:title>
  <cp:lastModifiedBy>Malaury Peylin</cp:lastModifiedBy>
  <cp:revision>5</cp:revision>
  <dcterms:created xsi:type="dcterms:W3CDTF">2006-08-16T00:00:00Z</dcterms:created>
  <dcterms:modified xsi:type="dcterms:W3CDTF">2024-08-26T13:13:54Z</dcterms:modified>
  <dc:identifier>DAGH5gxOaJE</dc:identifier>
</cp:coreProperties>
</file>